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Archive" charset="1" panose="02000506040000020004"/>
      <p:regular r:id="rId39"/>
    </p:embeddedFont>
    <p:embeddedFont>
      <p:font typeface="Gabriel Sans Bold" charset="1" panose="02000000000000000000"/>
      <p:regular r:id="rId40"/>
    </p:embeddedFont>
    <p:embeddedFont>
      <p:font typeface="Gabriel Sans Condensed Bold" charset="1" panose="02000000000000000000"/>
      <p:regular r:id="rId41"/>
    </p:embeddedFont>
    <p:embeddedFont>
      <p:font typeface="Gabriel Sans Condensed" charset="1" panose="02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fonts/font45.fntdata" Type="http://schemas.openxmlformats.org/officeDocument/2006/relationships/font"/><Relationship Id="rId46" Target="notesSlides/notesSlide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our roles . Euston is a coder and ideator and Boston is also a coder and visual designer.Euston works with Boston to create the map. Justin also codes but is in charge of  designing in game music and then coding  it into the main game. Zhou Yan is the project tester and ensures that there are no bugs in the project by repetitively testing the game.All bugs are then resolved by Euston or Boston,who are in charge of the game’s development.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is HCHQ? HCHQ is an interactive game regarding history that aims to be a fun and interactive experience for students. Its goal is to bring the fun back to learning. We specifically target History as it was one of the more wordy lessons. We decided to make this game based on HCI's history as HCI has a rich history .This allows students to actively participate in their own learning as well as take control over their pace of learning the history of the school.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false" flipV="false" rot="0">
            <a:off x="0" y="-740454"/>
            <a:ext cx="10002722" cy="11767908"/>
          </a:xfrm>
          <a:custGeom>
            <a:avLst/>
            <a:gdLst/>
            <a:ahLst/>
            <a:cxnLst/>
            <a:rect r="r" b="b" t="t" l="l"/>
            <a:pathLst>
              <a:path h="11767908" w="10002722">
                <a:moveTo>
                  <a:pt x="0" y="0"/>
                </a:moveTo>
                <a:lnTo>
                  <a:pt x="10002722" y="0"/>
                </a:lnTo>
                <a:lnTo>
                  <a:pt x="10002722" y="11767908"/>
                </a:lnTo>
                <a:lnTo>
                  <a:pt x="0" y="11767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14126" y="3505200"/>
            <a:ext cx="11945174" cy="1714500"/>
          </a:xfrm>
          <a:prstGeom prst="rect">
            <a:avLst/>
          </a:prstGeom>
        </p:spPr>
        <p:txBody>
          <a:bodyPr anchor="t" rtlCol="false" tIns="0" lIns="0" bIns="0" rIns="0">
            <a:spAutoFit/>
          </a:bodyPr>
          <a:lstStyle/>
          <a:p>
            <a:pPr algn="l">
              <a:lnSpc>
                <a:spcPts val="13200"/>
              </a:lnSpc>
            </a:pPr>
            <a:r>
              <a:rPr lang="en-US" sz="12000">
                <a:solidFill>
                  <a:srgbClr val="3F2305"/>
                </a:solidFill>
                <a:latin typeface="Archive"/>
                <a:ea typeface="Archive"/>
                <a:cs typeface="Archive"/>
                <a:sym typeface="Archive"/>
              </a:rPr>
              <a:t>PROJECT HCHQ</a:t>
            </a:r>
          </a:p>
        </p:txBody>
      </p:sp>
      <p:sp>
        <p:nvSpPr>
          <p:cNvPr name="TextBox 4" id="4"/>
          <p:cNvSpPr txBox="true"/>
          <p:nvPr/>
        </p:nvSpPr>
        <p:spPr>
          <a:xfrm rot="0">
            <a:off x="5314126" y="6941591"/>
            <a:ext cx="11945174" cy="1130935"/>
          </a:xfrm>
          <a:prstGeom prst="rect">
            <a:avLst/>
          </a:prstGeom>
        </p:spPr>
        <p:txBody>
          <a:bodyPr anchor="t" rtlCol="false" tIns="0" lIns="0" bIns="0" rIns="0">
            <a:spAutoFit/>
          </a:bodyPr>
          <a:lstStyle/>
          <a:p>
            <a:pPr algn="l">
              <a:lnSpc>
                <a:spcPts val="4339"/>
              </a:lnSpc>
            </a:pPr>
            <a:r>
              <a:rPr lang="en-US" sz="3099" spc="309" b="true">
                <a:solidFill>
                  <a:srgbClr val="3F2305"/>
                </a:solidFill>
                <a:latin typeface="Gabriel Sans Bold"/>
                <a:ea typeface="Gabriel Sans Bold"/>
                <a:cs typeface="Gabriel Sans Bold"/>
                <a:sym typeface="Gabriel Sans Bold"/>
              </a:rPr>
              <a:t>By Euston Tan, Justin Wen, Boston Tan,Zhou Yan</a:t>
            </a:r>
          </a:p>
          <a:p>
            <a:pPr algn="l">
              <a:lnSpc>
                <a:spcPts val="4339"/>
              </a:lnSpc>
              <a:spcBef>
                <a:spcPct val="0"/>
              </a:spcBef>
            </a:pPr>
          </a:p>
        </p:txBody>
      </p:sp>
      <p:sp>
        <p:nvSpPr>
          <p:cNvPr name="AutoShape 5" id="5"/>
          <p:cNvSpPr/>
          <p:nvPr/>
        </p:nvSpPr>
        <p:spPr>
          <a:xfrm>
            <a:off x="17287875" y="7562621"/>
            <a:ext cx="0" cy="2724379"/>
          </a:xfrm>
          <a:prstGeom prst="line">
            <a:avLst/>
          </a:prstGeom>
          <a:ln cap="flat" w="38100">
            <a:solidFill>
              <a:srgbClr val="000000"/>
            </a:solidFill>
            <a:prstDash val="solid"/>
            <a:headEnd type="oval" len="lg" w="lg"/>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093554" y="9277350"/>
            <a:ext cx="14527936" cy="0"/>
          </a:xfrm>
          <a:prstGeom prst="line">
            <a:avLst/>
          </a:prstGeom>
          <a:ln cap="flat" w="38100">
            <a:solidFill>
              <a:srgbClr val="776B5D"/>
            </a:solidFill>
            <a:prstDash val="solid"/>
            <a:headEnd type="oval" len="lg" w="lg"/>
            <a:tailEnd type="none" len="sm" w="sm"/>
          </a:ln>
        </p:spPr>
      </p:sp>
      <p:sp>
        <p:nvSpPr>
          <p:cNvPr name="Freeform 6" id="6"/>
          <p:cNvSpPr/>
          <p:nvPr/>
        </p:nvSpPr>
        <p:spPr>
          <a:xfrm flipH="false" flipV="false" rot="0">
            <a:off x="5734923" y="439574"/>
            <a:ext cx="10841915" cy="4262633"/>
          </a:xfrm>
          <a:custGeom>
            <a:avLst/>
            <a:gdLst/>
            <a:ahLst/>
            <a:cxnLst/>
            <a:rect r="r" b="b" t="t" l="l"/>
            <a:pathLst>
              <a:path h="4262633" w="10841915">
                <a:moveTo>
                  <a:pt x="0" y="0"/>
                </a:moveTo>
                <a:lnTo>
                  <a:pt x="10841915" y="0"/>
                </a:lnTo>
                <a:lnTo>
                  <a:pt x="10841915" y="4262633"/>
                </a:lnTo>
                <a:lnTo>
                  <a:pt x="0" y="4262633"/>
                </a:lnTo>
                <a:lnTo>
                  <a:pt x="0" y="0"/>
                </a:lnTo>
                <a:close/>
              </a:path>
            </a:pathLst>
          </a:custGeom>
          <a:blipFill>
            <a:blip r:embed="rId6"/>
            <a:stretch>
              <a:fillRect l="0" t="0" r="0" b="0"/>
            </a:stretch>
          </a:blipFill>
        </p:spPr>
      </p:sp>
      <p:sp>
        <p:nvSpPr>
          <p:cNvPr name="TextBox 7" id="7"/>
          <p:cNvSpPr txBox="true"/>
          <p:nvPr/>
        </p:nvSpPr>
        <p:spPr>
          <a:xfrm rot="0">
            <a:off x="6629100" y="6128297"/>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Introduction of </a:t>
            </a:r>
            <a:r>
              <a:rPr lang="en-US" b="true" sz="2000" spc="200">
                <a:solidFill>
                  <a:srgbClr val="3F2305"/>
                </a:solidFill>
                <a:latin typeface="Gabriel Sans Condensed Bold"/>
                <a:ea typeface="Gabriel Sans Condensed Bold"/>
                <a:cs typeface="Gabriel Sans Condensed Bold"/>
                <a:sym typeface="Gabriel Sans Condensed Bold"/>
              </a:rPr>
              <a:t>game elements</a:t>
            </a:r>
            <a:r>
              <a:rPr lang="en-US" sz="2000" spc="200">
                <a:solidFill>
                  <a:srgbClr val="3F2305"/>
                </a:solidFill>
                <a:latin typeface="Gabriel Sans Condensed"/>
                <a:ea typeface="Gabriel Sans Condensed"/>
                <a:cs typeface="Gabriel Sans Condensed"/>
                <a:sym typeface="Gabriel Sans Condensed"/>
              </a:rPr>
              <a:t> into learning process </a:t>
            </a:r>
            <a:r>
              <a:rPr lang="en-US" b="true" sz="2000" spc="200">
                <a:solidFill>
                  <a:srgbClr val="3F2305"/>
                </a:solidFill>
                <a:latin typeface="Gabriel Sans Condensed Bold"/>
                <a:ea typeface="Gabriel Sans Condensed Bold"/>
                <a:cs typeface="Gabriel Sans Condensed Bold"/>
                <a:sym typeface="Gabriel Sans Condensed Bold"/>
              </a:rPr>
              <a:t>motivates</a:t>
            </a:r>
            <a:r>
              <a:rPr lang="en-US" sz="2000" spc="200">
                <a:solidFill>
                  <a:srgbClr val="3F2305"/>
                </a:solidFill>
                <a:latin typeface="Gabriel Sans Condensed"/>
                <a:ea typeface="Gabriel Sans Condensed"/>
                <a:cs typeface="Gabriel Sans Condensed"/>
                <a:sym typeface="Gabriel Sans Condensed"/>
              </a:rPr>
              <a:t> students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093554" y="9277350"/>
            <a:ext cx="14527936" cy="0"/>
          </a:xfrm>
          <a:prstGeom prst="line">
            <a:avLst/>
          </a:prstGeom>
          <a:ln cap="flat" w="38100">
            <a:solidFill>
              <a:srgbClr val="776B5D"/>
            </a:solidFill>
            <a:prstDash val="solid"/>
            <a:headEnd type="oval" len="lg" w="lg"/>
            <a:tailEnd type="none" len="sm" w="sm"/>
          </a:ln>
        </p:spPr>
      </p:sp>
      <p:sp>
        <p:nvSpPr>
          <p:cNvPr name="Freeform 6" id="6"/>
          <p:cNvSpPr/>
          <p:nvPr/>
        </p:nvSpPr>
        <p:spPr>
          <a:xfrm flipH="false" flipV="false" rot="0">
            <a:off x="4067169" y="1180872"/>
            <a:ext cx="6836887" cy="2313343"/>
          </a:xfrm>
          <a:custGeom>
            <a:avLst/>
            <a:gdLst/>
            <a:ahLst/>
            <a:cxnLst/>
            <a:rect r="r" b="b" t="t" l="l"/>
            <a:pathLst>
              <a:path h="2313343" w="6836887">
                <a:moveTo>
                  <a:pt x="0" y="0"/>
                </a:moveTo>
                <a:lnTo>
                  <a:pt x="6836887" y="0"/>
                </a:lnTo>
                <a:lnTo>
                  <a:pt x="6836887" y="2313343"/>
                </a:lnTo>
                <a:lnTo>
                  <a:pt x="0" y="2313343"/>
                </a:lnTo>
                <a:lnTo>
                  <a:pt x="0" y="0"/>
                </a:lnTo>
                <a:close/>
              </a:path>
            </a:pathLst>
          </a:custGeom>
          <a:blipFill>
            <a:blip r:embed="rId6"/>
            <a:stretch>
              <a:fillRect l="0" t="0" r="0" b="0"/>
            </a:stretch>
          </a:blipFill>
        </p:spPr>
      </p:sp>
      <p:sp>
        <p:nvSpPr>
          <p:cNvPr name="Freeform 7" id="7"/>
          <p:cNvSpPr/>
          <p:nvPr/>
        </p:nvSpPr>
        <p:spPr>
          <a:xfrm flipH="false" flipV="false" rot="0">
            <a:off x="4067169" y="3494215"/>
            <a:ext cx="6836887" cy="1247206"/>
          </a:xfrm>
          <a:custGeom>
            <a:avLst/>
            <a:gdLst/>
            <a:ahLst/>
            <a:cxnLst/>
            <a:rect r="r" b="b" t="t" l="l"/>
            <a:pathLst>
              <a:path h="1247206" w="6836887">
                <a:moveTo>
                  <a:pt x="0" y="0"/>
                </a:moveTo>
                <a:lnTo>
                  <a:pt x="6836887" y="0"/>
                </a:lnTo>
                <a:lnTo>
                  <a:pt x="6836887" y="1247206"/>
                </a:lnTo>
                <a:lnTo>
                  <a:pt x="0" y="1247206"/>
                </a:lnTo>
                <a:lnTo>
                  <a:pt x="0" y="0"/>
                </a:lnTo>
                <a:close/>
              </a:path>
            </a:pathLst>
          </a:custGeom>
          <a:blipFill>
            <a:blip r:embed="rId7"/>
            <a:stretch>
              <a:fillRect l="0" t="0" r="-954" b="0"/>
            </a:stretch>
          </a:blipFill>
        </p:spPr>
      </p:sp>
      <p:sp>
        <p:nvSpPr>
          <p:cNvPr name="Freeform 8" id="8"/>
          <p:cNvSpPr/>
          <p:nvPr/>
        </p:nvSpPr>
        <p:spPr>
          <a:xfrm flipH="false" flipV="false" rot="0">
            <a:off x="10904056" y="1180872"/>
            <a:ext cx="6355244" cy="3560549"/>
          </a:xfrm>
          <a:custGeom>
            <a:avLst/>
            <a:gdLst/>
            <a:ahLst/>
            <a:cxnLst/>
            <a:rect r="r" b="b" t="t" l="l"/>
            <a:pathLst>
              <a:path h="3560549" w="6355244">
                <a:moveTo>
                  <a:pt x="0" y="0"/>
                </a:moveTo>
                <a:lnTo>
                  <a:pt x="6355244" y="0"/>
                </a:lnTo>
                <a:lnTo>
                  <a:pt x="6355244" y="3560549"/>
                </a:lnTo>
                <a:lnTo>
                  <a:pt x="0" y="3560549"/>
                </a:lnTo>
                <a:lnTo>
                  <a:pt x="0" y="0"/>
                </a:lnTo>
                <a:close/>
              </a:path>
            </a:pathLst>
          </a:custGeom>
          <a:blipFill>
            <a:blip r:embed="rId8"/>
            <a:stretch>
              <a:fillRect l="0" t="0" r="0" b="0"/>
            </a:stretch>
          </a:blipFill>
        </p:spPr>
      </p:sp>
      <p:sp>
        <p:nvSpPr>
          <p:cNvPr name="TextBox 9" id="9"/>
          <p:cNvSpPr txBox="true"/>
          <p:nvPr/>
        </p:nvSpPr>
        <p:spPr>
          <a:xfrm rot="0">
            <a:off x="6377276" y="5963508"/>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Gamification can allow students to </a:t>
            </a:r>
            <a:r>
              <a:rPr lang="en-US" b="true" sz="2000" spc="200">
                <a:solidFill>
                  <a:srgbClr val="3F2305"/>
                </a:solidFill>
                <a:latin typeface="Gabriel Sans Condensed Bold"/>
                <a:ea typeface="Gabriel Sans Condensed Bold"/>
                <a:cs typeface="Gabriel Sans Condensed Bold"/>
                <a:sym typeface="Gabriel Sans Condensed Bold"/>
              </a:rPr>
              <a:t>engage in</a:t>
            </a:r>
            <a:r>
              <a:rPr lang="en-US" sz="2000" spc="200">
                <a:solidFill>
                  <a:srgbClr val="3F2305"/>
                </a:solidFill>
                <a:latin typeface="Gabriel Sans Condensed"/>
                <a:ea typeface="Gabriel Sans Condensed"/>
                <a:cs typeface="Gabriel Sans Condensed"/>
                <a:sym typeface="Gabriel Sans Condensed"/>
              </a:rPr>
              <a:t> historical simulations in a</a:t>
            </a:r>
            <a:r>
              <a:rPr lang="en-US" b="true" sz="2000" spc="200">
                <a:solidFill>
                  <a:srgbClr val="3F2305"/>
                </a:solidFill>
                <a:latin typeface="Gabriel Sans Condensed Bold"/>
                <a:ea typeface="Gabriel Sans Condensed Bold"/>
                <a:cs typeface="Gabriel Sans Condensed Bold"/>
                <a:sym typeface="Gabriel Sans Condensed Bold"/>
              </a:rPr>
              <a:t> fun</a:t>
            </a:r>
            <a:r>
              <a:rPr lang="en-US" sz="2000" spc="200">
                <a:solidFill>
                  <a:srgbClr val="3F2305"/>
                </a:solidFill>
                <a:latin typeface="Gabriel Sans Condensed"/>
                <a:ea typeface="Gabriel Sans Condensed"/>
                <a:cs typeface="Gabriel Sans Condensed"/>
                <a:sym typeface="Gabriel Sans Condensed"/>
              </a:rPr>
              <a:t> manner.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Our Method</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METHODOLOGY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0886" y="2851293"/>
            <a:ext cx="5085336" cy="4761723"/>
          </a:xfrm>
          <a:custGeom>
            <a:avLst/>
            <a:gdLst/>
            <a:ahLst/>
            <a:cxnLst/>
            <a:rect r="r" b="b" t="t" l="l"/>
            <a:pathLst>
              <a:path h="4761723" w="5085336">
                <a:moveTo>
                  <a:pt x="0" y="0"/>
                </a:moveTo>
                <a:lnTo>
                  <a:pt x="5085335" y="0"/>
                </a:lnTo>
                <a:lnTo>
                  <a:pt x="5085335" y="4761723"/>
                </a:lnTo>
                <a:lnTo>
                  <a:pt x="0" y="47617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61849" y="5143500"/>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50886" y="7962900"/>
            <a:ext cx="15708414" cy="1295400"/>
          </a:xfrm>
          <a:prstGeom prst="rect">
            <a:avLst/>
          </a:prstGeom>
        </p:spPr>
        <p:txBody>
          <a:bodyPr anchor="t" rtlCol="false" tIns="0" lIns="0" bIns="0" rIns="0">
            <a:spAutoFit/>
          </a:bodyPr>
          <a:lstStyle/>
          <a:p>
            <a:pPr algn="just">
              <a:lnSpc>
                <a:spcPts val="9900"/>
              </a:lnSpc>
            </a:pPr>
            <a:r>
              <a:rPr lang="en-US" sz="9000">
                <a:solidFill>
                  <a:srgbClr val="3F2305"/>
                </a:solidFill>
                <a:latin typeface="Archive"/>
                <a:ea typeface="Archive"/>
                <a:cs typeface="Archive"/>
                <a:sym typeface="Archive"/>
              </a:rPr>
              <a:t>METHODOLOGY</a:t>
            </a:r>
          </a:p>
        </p:txBody>
      </p:sp>
      <p:sp>
        <p:nvSpPr>
          <p:cNvPr name="TextBox 8" id="8"/>
          <p:cNvSpPr txBox="true"/>
          <p:nvPr/>
        </p:nvSpPr>
        <p:spPr>
          <a:xfrm rot="0">
            <a:off x="8205740" y="1223017"/>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What platform did we use</a:t>
            </a:r>
          </a:p>
        </p:txBody>
      </p:sp>
      <p:sp>
        <p:nvSpPr>
          <p:cNvPr name="TextBox 9" id="9"/>
          <p:cNvSpPr txBox="true"/>
          <p:nvPr/>
        </p:nvSpPr>
        <p:spPr>
          <a:xfrm rot="0">
            <a:off x="8205740" y="3249520"/>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Why a game</a:t>
            </a:r>
          </a:p>
        </p:txBody>
      </p:sp>
      <p:sp>
        <p:nvSpPr>
          <p:cNvPr name="TextBox 10" id="10"/>
          <p:cNvSpPr txBox="true"/>
          <p:nvPr/>
        </p:nvSpPr>
        <p:spPr>
          <a:xfrm rot="0">
            <a:off x="8205740" y="1683409"/>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We used Game Maker Studios and coded in Game Maker Language (GML).</a:t>
            </a:r>
          </a:p>
        </p:txBody>
      </p:sp>
      <p:sp>
        <p:nvSpPr>
          <p:cNvPr name="TextBox 11" id="11"/>
          <p:cNvSpPr txBox="true"/>
          <p:nvPr/>
        </p:nvSpPr>
        <p:spPr>
          <a:xfrm rot="0">
            <a:off x="8205740" y="3705449"/>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In our survey, students find games and quizzes more interactive than normal lessons thus we decided to make a game.</a:t>
            </a:r>
          </a:p>
        </p:txBody>
      </p:sp>
      <p:sp>
        <p:nvSpPr>
          <p:cNvPr name="TextBox 12" id="12"/>
          <p:cNvSpPr txBox="true"/>
          <p:nvPr/>
        </p:nvSpPr>
        <p:spPr>
          <a:xfrm rot="0">
            <a:off x="8205740" y="5185645"/>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Why a Role Player Game</a:t>
            </a:r>
          </a:p>
        </p:txBody>
      </p:sp>
      <p:sp>
        <p:nvSpPr>
          <p:cNvPr name="TextBox 13" id="13"/>
          <p:cNvSpPr txBox="true"/>
          <p:nvPr/>
        </p:nvSpPr>
        <p:spPr>
          <a:xfrm rot="0">
            <a:off x="8205740" y="5641575"/>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We made our game a Role Player Game to enable students to learn at their own pace.</a:t>
            </a:r>
          </a:p>
        </p:txBody>
      </p:sp>
      <p:sp>
        <p:nvSpPr>
          <p:cNvPr name="AutoShape 14" id="14"/>
          <p:cNvSpPr/>
          <p:nvPr/>
        </p:nvSpPr>
        <p:spPr>
          <a:xfrm>
            <a:off x="4093554" y="9277350"/>
            <a:ext cx="14527936" cy="0"/>
          </a:xfrm>
          <a:prstGeom prst="line">
            <a:avLst/>
          </a:prstGeom>
          <a:ln cap="flat" w="38100">
            <a:solidFill>
              <a:srgbClr val="776B5D"/>
            </a:solidFill>
            <a:prstDash val="solid"/>
            <a:headEnd type="oval" len="lg" w="lg"/>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More info on our game</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OVERVIEW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grpSp>
        <p:nvGrpSpPr>
          <p:cNvPr name="Group 2" id="2"/>
          <p:cNvGrpSpPr/>
          <p:nvPr/>
        </p:nvGrpSpPr>
        <p:grpSpPr>
          <a:xfrm rot="0">
            <a:off x="3026942" y="2849446"/>
            <a:ext cx="3962347" cy="6408854"/>
            <a:chOff x="0" y="0"/>
            <a:chExt cx="1043581" cy="1687929"/>
          </a:xfrm>
        </p:grpSpPr>
        <p:sp>
          <p:nvSpPr>
            <p:cNvPr name="Freeform 3" id="3"/>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000000">
                <a:alpha val="0"/>
              </a:srgbClr>
            </a:solidFill>
            <a:ln w="38100" cap="sq">
              <a:solidFill>
                <a:srgbClr val="3F2305"/>
              </a:solidFill>
              <a:prstDash val="solid"/>
              <a:miter/>
            </a:ln>
          </p:spPr>
        </p:sp>
        <p:sp>
          <p:nvSpPr>
            <p:cNvPr name="TextBox 4" id="4"/>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7162827" y="2849446"/>
            <a:ext cx="3962347" cy="6408854"/>
            <a:chOff x="0" y="0"/>
            <a:chExt cx="1043581" cy="1687929"/>
          </a:xfrm>
        </p:grpSpPr>
        <p:sp>
          <p:nvSpPr>
            <p:cNvPr name="Freeform 6" id="6"/>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EBE3D5"/>
            </a:solidFill>
            <a:ln w="38100" cap="sq">
              <a:solidFill>
                <a:srgbClr val="3F2305"/>
              </a:solidFill>
              <a:prstDash val="solid"/>
              <a:miter/>
            </a:ln>
          </p:spPr>
        </p:sp>
        <p:sp>
          <p:nvSpPr>
            <p:cNvPr name="TextBox 7" id="7"/>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4087201" y="7403085"/>
            <a:ext cx="1841830" cy="18418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01</a:t>
              </a:r>
            </a:p>
          </p:txBody>
        </p:sp>
      </p:grpSp>
      <p:grpSp>
        <p:nvGrpSpPr>
          <p:cNvPr name="Group 11" id="11"/>
          <p:cNvGrpSpPr/>
          <p:nvPr/>
        </p:nvGrpSpPr>
        <p:grpSpPr>
          <a:xfrm rot="0">
            <a:off x="8223085" y="7384035"/>
            <a:ext cx="1841830" cy="18418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3" id="13"/>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02</a:t>
              </a:r>
            </a:p>
          </p:txBody>
        </p:sp>
      </p:grpSp>
      <p:sp>
        <p:nvSpPr>
          <p:cNvPr name="TextBox 14" id="14"/>
          <p:cNvSpPr txBox="true"/>
          <p:nvPr/>
        </p:nvSpPr>
        <p:spPr>
          <a:xfrm rot="0">
            <a:off x="3276563" y="3139592"/>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History Based</a:t>
            </a:r>
          </a:p>
        </p:txBody>
      </p:sp>
      <p:sp>
        <p:nvSpPr>
          <p:cNvPr name="TextBox 15" id="15"/>
          <p:cNvSpPr txBox="true"/>
          <p:nvPr/>
        </p:nvSpPr>
        <p:spPr>
          <a:xfrm rot="0">
            <a:off x="3276563" y="4249040"/>
            <a:ext cx="3463106" cy="237299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We design engaging history-based game content,  to make learning Hwa Chong’s heritage fun and memorable.</a:t>
            </a:r>
          </a:p>
        </p:txBody>
      </p:sp>
      <p:sp>
        <p:nvSpPr>
          <p:cNvPr name="TextBox 16" id="16"/>
          <p:cNvSpPr txBox="true"/>
          <p:nvPr/>
        </p:nvSpPr>
        <p:spPr>
          <a:xfrm rot="0">
            <a:off x="7416505" y="4525848"/>
            <a:ext cx="3463106" cy="81089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We make learning fun and exciting</a:t>
            </a:r>
          </a:p>
        </p:txBody>
      </p:sp>
      <p:grpSp>
        <p:nvGrpSpPr>
          <p:cNvPr name="Group 17" id="17"/>
          <p:cNvGrpSpPr/>
          <p:nvPr/>
        </p:nvGrpSpPr>
        <p:grpSpPr>
          <a:xfrm rot="0">
            <a:off x="11298711" y="2849446"/>
            <a:ext cx="3962347" cy="6408854"/>
            <a:chOff x="0" y="0"/>
            <a:chExt cx="1043581" cy="1687929"/>
          </a:xfrm>
        </p:grpSpPr>
        <p:sp>
          <p:nvSpPr>
            <p:cNvPr name="Freeform 18" id="18"/>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000000">
                <a:alpha val="0"/>
              </a:srgbClr>
            </a:solidFill>
            <a:ln w="38100" cap="sq">
              <a:solidFill>
                <a:srgbClr val="3F2305"/>
              </a:solidFill>
              <a:prstDash val="solid"/>
              <a:miter/>
            </a:ln>
          </p:spPr>
        </p:sp>
        <p:sp>
          <p:nvSpPr>
            <p:cNvPr name="TextBox 19" id="19"/>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20" id="20"/>
          <p:cNvGrpSpPr/>
          <p:nvPr/>
        </p:nvGrpSpPr>
        <p:grpSpPr>
          <a:xfrm rot="0">
            <a:off x="12363423" y="7403085"/>
            <a:ext cx="1841830" cy="184183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03</a:t>
              </a:r>
            </a:p>
          </p:txBody>
        </p:sp>
      </p:grpSp>
      <p:sp>
        <p:nvSpPr>
          <p:cNvPr name="Freeform 23" id="23"/>
          <p:cNvSpPr/>
          <p:nvPr/>
        </p:nvSpPr>
        <p:spPr>
          <a:xfrm flipH="false" flipV="false" rot="0">
            <a:off x="12943495" y="5037493"/>
            <a:ext cx="5344505" cy="5190850"/>
          </a:xfrm>
          <a:custGeom>
            <a:avLst/>
            <a:gdLst/>
            <a:ahLst/>
            <a:cxnLst/>
            <a:rect r="r" b="b" t="t" l="l"/>
            <a:pathLst>
              <a:path h="5190850" w="5344505">
                <a:moveTo>
                  <a:pt x="0" y="0"/>
                </a:moveTo>
                <a:lnTo>
                  <a:pt x="5344505" y="0"/>
                </a:lnTo>
                <a:lnTo>
                  <a:pt x="5344505" y="5190850"/>
                </a:lnTo>
                <a:lnTo>
                  <a:pt x="0" y="5190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1553798" y="3153614"/>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For All</a:t>
            </a:r>
          </a:p>
        </p:txBody>
      </p:sp>
      <p:sp>
        <p:nvSpPr>
          <p:cNvPr name="TextBox 25" id="25"/>
          <p:cNvSpPr txBox="true"/>
          <p:nvPr/>
        </p:nvSpPr>
        <p:spPr>
          <a:xfrm rot="0">
            <a:off x="11553798" y="4135323"/>
            <a:ext cx="3463106" cy="159194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Our Game enables not just students but the General public to know more about our school</a:t>
            </a:r>
          </a:p>
        </p:txBody>
      </p:sp>
      <p:sp>
        <p:nvSpPr>
          <p:cNvPr name="TextBox 26" id="26"/>
          <p:cNvSpPr txBox="true"/>
          <p:nvPr/>
        </p:nvSpPr>
        <p:spPr>
          <a:xfrm rot="0">
            <a:off x="1028700" y="1189808"/>
            <a:ext cx="16230600" cy="1295400"/>
          </a:xfrm>
          <a:prstGeom prst="rect">
            <a:avLst/>
          </a:prstGeom>
        </p:spPr>
        <p:txBody>
          <a:bodyPr anchor="t" rtlCol="false" tIns="0" lIns="0" bIns="0" rIns="0">
            <a:spAutoFit/>
          </a:bodyPr>
          <a:lstStyle/>
          <a:p>
            <a:pPr algn="ctr">
              <a:lnSpc>
                <a:spcPts val="9900"/>
              </a:lnSpc>
            </a:pPr>
            <a:r>
              <a:rPr lang="en-US" sz="9000">
                <a:solidFill>
                  <a:srgbClr val="3F2305"/>
                </a:solidFill>
                <a:latin typeface="Archive"/>
                <a:ea typeface="Archive"/>
                <a:cs typeface="Archive"/>
                <a:sym typeface="Archive"/>
              </a:rPr>
              <a:t>OVERVIEW</a:t>
            </a:r>
          </a:p>
        </p:txBody>
      </p:sp>
      <p:sp>
        <p:nvSpPr>
          <p:cNvPr name="TextBox 27" id="27"/>
          <p:cNvSpPr txBox="true"/>
          <p:nvPr/>
        </p:nvSpPr>
        <p:spPr>
          <a:xfrm rot="0">
            <a:off x="7412447" y="3106572"/>
            <a:ext cx="3463106" cy="9531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Interactive Learning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Our purpose</a:t>
            </a:r>
          </a:p>
        </p:txBody>
      </p:sp>
      <p:sp>
        <p:nvSpPr>
          <p:cNvPr name="TextBox 6" id="6"/>
          <p:cNvSpPr txBox="true"/>
          <p:nvPr/>
        </p:nvSpPr>
        <p:spPr>
          <a:xfrm rot="0">
            <a:off x="0" y="6610350"/>
            <a:ext cx="10337221"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IMPLEMENTATION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grpSp>
        <p:nvGrpSpPr>
          <p:cNvPr name="Group 2" id="2"/>
          <p:cNvGrpSpPr/>
          <p:nvPr/>
        </p:nvGrpSpPr>
        <p:grpSpPr>
          <a:xfrm rot="0">
            <a:off x="5323484" y="2849446"/>
            <a:ext cx="3962347" cy="6408854"/>
            <a:chOff x="0" y="0"/>
            <a:chExt cx="1043581" cy="1687929"/>
          </a:xfrm>
        </p:grpSpPr>
        <p:sp>
          <p:nvSpPr>
            <p:cNvPr name="Freeform 3" id="3"/>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000000">
                <a:alpha val="0"/>
              </a:srgbClr>
            </a:solidFill>
            <a:ln w="38100" cap="sq">
              <a:solidFill>
                <a:srgbClr val="3F2305"/>
              </a:solidFill>
              <a:prstDash val="solid"/>
              <a:miter/>
            </a:ln>
          </p:spPr>
        </p:sp>
        <p:sp>
          <p:nvSpPr>
            <p:cNvPr name="TextBox 4" id="4"/>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459369" y="2849446"/>
            <a:ext cx="3962347" cy="6408854"/>
            <a:chOff x="0" y="0"/>
            <a:chExt cx="1043581" cy="1687929"/>
          </a:xfrm>
        </p:grpSpPr>
        <p:sp>
          <p:nvSpPr>
            <p:cNvPr name="Freeform 6" id="6"/>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EBE3D5"/>
            </a:solidFill>
            <a:ln w="38100" cap="sq">
              <a:solidFill>
                <a:srgbClr val="3F2305"/>
              </a:solidFill>
              <a:prstDash val="solid"/>
              <a:miter/>
            </a:ln>
          </p:spPr>
        </p:sp>
        <p:sp>
          <p:nvSpPr>
            <p:cNvPr name="TextBox 7" id="7"/>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6383743" y="7403085"/>
            <a:ext cx="1841830" cy="18418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01</a:t>
              </a:r>
            </a:p>
          </p:txBody>
        </p:sp>
      </p:grpSp>
      <p:grpSp>
        <p:nvGrpSpPr>
          <p:cNvPr name="Group 11" id="11"/>
          <p:cNvGrpSpPr/>
          <p:nvPr/>
        </p:nvGrpSpPr>
        <p:grpSpPr>
          <a:xfrm rot="0">
            <a:off x="10519627" y="7384035"/>
            <a:ext cx="1841830" cy="18418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3" id="13"/>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02</a:t>
              </a:r>
            </a:p>
          </p:txBody>
        </p:sp>
      </p:grpSp>
      <p:sp>
        <p:nvSpPr>
          <p:cNvPr name="TextBox 14" id="14"/>
          <p:cNvSpPr txBox="true"/>
          <p:nvPr/>
        </p:nvSpPr>
        <p:spPr>
          <a:xfrm rot="0">
            <a:off x="5573105" y="3139592"/>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For Students </a:t>
            </a:r>
          </a:p>
        </p:txBody>
      </p:sp>
      <p:sp>
        <p:nvSpPr>
          <p:cNvPr name="TextBox 15" id="15"/>
          <p:cNvSpPr txBox="true"/>
          <p:nvPr/>
        </p:nvSpPr>
        <p:spPr>
          <a:xfrm rot="0">
            <a:off x="5573105" y="4249040"/>
            <a:ext cx="3463106" cy="159194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Our game is the perfect tool to assist students in learning about school history</a:t>
            </a:r>
          </a:p>
        </p:txBody>
      </p:sp>
      <p:sp>
        <p:nvSpPr>
          <p:cNvPr name="TextBox 16" id="16"/>
          <p:cNvSpPr txBox="true"/>
          <p:nvPr/>
        </p:nvSpPr>
        <p:spPr>
          <a:xfrm rot="0">
            <a:off x="9708989" y="4249040"/>
            <a:ext cx="3463106" cy="237299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Our Game is also meant to be a resourceful site for members of the public so that they can learn more about HCI’s history.</a:t>
            </a:r>
          </a:p>
        </p:txBody>
      </p:sp>
      <p:sp>
        <p:nvSpPr>
          <p:cNvPr name="Freeform 17" id="17"/>
          <p:cNvSpPr/>
          <p:nvPr/>
        </p:nvSpPr>
        <p:spPr>
          <a:xfrm flipH="false" flipV="false" rot="0">
            <a:off x="12943495" y="5037493"/>
            <a:ext cx="5344505" cy="5190850"/>
          </a:xfrm>
          <a:custGeom>
            <a:avLst/>
            <a:gdLst/>
            <a:ahLst/>
            <a:cxnLst/>
            <a:rect r="r" b="b" t="t" l="l"/>
            <a:pathLst>
              <a:path h="5190850" w="5344505">
                <a:moveTo>
                  <a:pt x="0" y="0"/>
                </a:moveTo>
                <a:lnTo>
                  <a:pt x="5344505" y="0"/>
                </a:lnTo>
                <a:lnTo>
                  <a:pt x="5344505" y="5190850"/>
                </a:lnTo>
                <a:lnTo>
                  <a:pt x="0" y="5190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028700" y="1189808"/>
            <a:ext cx="16230600" cy="1295400"/>
          </a:xfrm>
          <a:prstGeom prst="rect">
            <a:avLst/>
          </a:prstGeom>
        </p:spPr>
        <p:txBody>
          <a:bodyPr anchor="t" rtlCol="false" tIns="0" lIns="0" bIns="0" rIns="0">
            <a:spAutoFit/>
          </a:bodyPr>
          <a:lstStyle/>
          <a:p>
            <a:pPr algn="ctr">
              <a:lnSpc>
                <a:spcPts val="9900"/>
              </a:lnSpc>
            </a:pPr>
            <a:r>
              <a:rPr lang="en-US" sz="9000">
                <a:solidFill>
                  <a:srgbClr val="3F2305"/>
                </a:solidFill>
                <a:latin typeface="Archive"/>
                <a:ea typeface="Archive"/>
                <a:cs typeface="Archive"/>
                <a:sym typeface="Archive"/>
              </a:rPr>
              <a:t>OUR GAME </a:t>
            </a:r>
          </a:p>
        </p:txBody>
      </p:sp>
      <p:sp>
        <p:nvSpPr>
          <p:cNvPr name="TextBox 19" id="19"/>
          <p:cNvSpPr txBox="true"/>
          <p:nvPr/>
        </p:nvSpPr>
        <p:spPr>
          <a:xfrm rot="0">
            <a:off x="9708989" y="3106572"/>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For Everyone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Our Game (Walkthrough)</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PRODUCT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Others’ thoughts</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TESTING</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39979"/>
            <a:ext cx="10973120"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CONTENTS</a:t>
            </a:r>
          </a:p>
        </p:txBody>
      </p:sp>
      <p:sp>
        <p:nvSpPr>
          <p:cNvPr name="AutoShape 3" id="3"/>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grpSp>
        <p:nvGrpSpPr>
          <p:cNvPr name="Group 4" id="4"/>
          <p:cNvGrpSpPr/>
          <p:nvPr/>
        </p:nvGrpSpPr>
        <p:grpSpPr>
          <a:xfrm rot="0">
            <a:off x="1028700" y="2854683"/>
            <a:ext cx="1041832" cy="10418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01</a:t>
              </a:r>
            </a:p>
          </p:txBody>
        </p:sp>
      </p:grpSp>
      <p:grpSp>
        <p:nvGrpSpPr>
          <p:cNvPr name="Group 7" id="7"/>
          <p:cNvGrpSpPr/>
          <p:nvPr/>
        </p:nvGrpSpPr>
        <p:grpSpPr>
          <a:xfrm rot="0">
            <a:off x="9718672" y="2854683"/>
            <a:ext cx="1041832" cy="104183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06</a:t>
              </a:r>
            </a:p>
          </p:txBody>
        </p:sp>
      </p:grpSp>
      <p:grpSp>
        <p:nvGrpSpPr>
          <p:cNvPr name="Group 10" id="10"/>
          <p:cNvGrpSpPr/>
          <p:nvPr/>
        </p:nvGrpSpPr>
        <p:grpSpPr>
          <a:xfrm rot="0">
            <a:off x="1028700" y="4232263"/>
            <a:ext cx="1041832" cy="10418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02</a:t>
              </a:r>
            </a:p>
          </p:txBody>
        </p:sp>
      </p:grpSp>
      <p:grpSp>
        <p:nvGrpSpPr>
          <p:cNvPr name="Group 13" id="13"/>
          <p:cNvGrpSpPr/>
          <p:nvPr/>
        </p:nvGrpSpPr>
        <p:grpSpPr>
          <a:xfrm rot="0">
            <a:off x="9718672" y="4232263"/>
            <a:ext cx="1041832" cy="104183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07</a:t>
              </a:r>
            </a:p>
          </p:txBody>
        </p:sp>
      </p:grpSp>
      <p:sp>
        <p:nvSpPr>
          <p:cNvPr name="TextBox 16" id="16"/>
          <p:cNvSpPr txBox="true"/>
          <p:nvPr/>
        </p:nvSpPr>
        <p:spPr>
          <a:xfrm rot="0">
            <a:off x="2342613" y="3075245"/>
            <a:ext cx="6223637"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INTRODUCTION</a:t>
            </a:r>
          </a:p>
        </p:txBody>
      </p:sp>
      <p:sp>
        <p:nvSpPr>
          <p:cNvPr name="TextBox 17" id="17"/>
          <p:cNvSpPr txBox="true"/>
          <p:nvPr/>
        </p:nvSpPr>
        <p:spPr>
          <a:xfrm rot="0">
            <a:off x="11032585" y="3075245"/>
            <a:ext cx="6226715"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PRODUCT</a:t>
            </a:r>
          </a:p>
        </p:txBody>
      </p:sp>
      <p:sp>
        <p:nvSpPr>
          <p:cNvPr name="TextBox 18" id="18"/>
          <p:cNvSpPr txBox="true"/>
          <p:nvPr/>
        </p:nvSpPr>
        <p:spPr>
          <a:xfrm rot="0">
            <a:off x="2342613" y="4452824"/>
            <a:ext cx="6223637"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LITERATURE REVIEW</a:t>
            </a:r>
          </a:p>
        </p:txBody>
      </p:sp>
      <p:sp>
        <p:nvSpPr>
          <p:cNvPr name="TextBox 19" id="19"/>
          <p:cNvSpPr txBox="true"/>
          <p:nvPr/>
        </p:nvSpPr>
        <p:spPr>
          <a:xfrm rot="0">
            <a:off x="11032585" y="4452824"/>
            <a:ext cx="6226715"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TESTING</a:t>
            </a:r>
          </a:p>
        </p:txBody>
      </p:sp>
      <p:grpSp>
        <p:nvGrpSpPr>
          <p:cNvPr name="Group 20" id="20"/>
          <p:cNvGrpSpPr/>
          <p:nvPr/>
        </p:nvGrpSpPr>
        <p:grpSpPr>
          <a:xfrm rot="0">
            <a:off x="1028700" y="5609843"/>
            <a:ext cx="1041832" cy="10418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03</a:t>
              </a:r>
            </a:p>
          </p:txBody>
        </p:sp>
      </p:grpSp>
      <p:grpSp>
        <p:nvGrpSpPr>
          <p:cNvPr name="Group 23" id="23"/>
          <p:cNvGrpSpPr/>
          <p:nvPr/>
        </p:nvGrpSpPr>
        <p:grpSpPr>
          <a:xfrm rot="0">
            <a:off x="9718672" y="5609843"/>
            <a:ext cx="1041832" cy="104183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08</a:t>
              </a:r>
            </a:p>
          </p:txBody>
        </p:sp>
      </p:grpSp>
      <p:sp>
        <p:nvSpPr>
          <p:cNvPr name="TextBox 26" id="26"/>
          <p:cNvSpPr txBox="true"/>
          <p:nvPr/>
        </p:nvSpPr>
        <p:spPr>
          <a:xfrm rot="0">
            <a:off x="2342613" y="5830404"/>
            <a:ext cx="6223637"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METHODOLOGY</a:t>
            </a:r>
          </a:p>
        </p:txBody>
      </p:sp>
      <p:sp>
        <p:nvSpPr>
          <p:cNvPr name="TextBox 27" id="27"/>
          <p:cNvSpPr txBox="true"/>
          <p:nvPr/>
        </p:nvSpPr>
        <p:spPr>
          <a:xfrm rot="0">
            <a:off x="11032585" y="5830404"/>
            <a:ext cx="6226715"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CONCLUSION</a:t>
            </a:r>
          </a:p>
        </p:txBody>
      </p:sp>
      <p:grpSp>
        <p:nvGrpSpPr>
          <p:cNvPr name="Group 28" id="28"/>
          <p:cNvGrpSpPr/>
          <p:nvPr/>
        </p:nvGrpSpPr>
        <p:grpSpPr>
          <a:xfrm rot="0">
            <a:off x="1028700" y="6987423"/>
            <a:ext cx="1041832" cy="104183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04</a:t>
              </a:r>
            </a:p>
          </p:txBody>
        </p:sp>
      </p:grpSp>
      <p:grpSp>
        <p:nvGrpSpPr>
          <p:cNvPr name="Group 31" id="31"/>
          <p:cNvGrpSpPr/>
          <p:nvPr/>
        </p:nvGrpSpPr>
        <p:grpSpPr>
          <a:xfrm rot="0">
            <a:off x="9718672" y="6987423"/>
            <a:ext cx="1041832" cy="104183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09</a:t>
              </a:r>
            </a:p>
          </p:txBody>
        </p:sp>
      </p:grpSp>
      <p:sp>
        <p:nvSpPr>
          <p:cNvPr name="TextBox 34" id="34"/>
          <p:cNvSpPr txBox="true"/>
          <p:nvPr/>
        </p:nvSpPr>
        <p:spPr>
          <a:xfrm rot="0">
            <a:off x="2342613" y="7207984"/>
            <a:ext cx="6223637"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OVERVIEW</a:t>
            </a:r>
          </a:p>
        </p:txBody>
      </p:sp>
      <p:sp>
        <p:nvSpPr>
          <p:cNvPr name="TextBox 35" id="35"/>
          <p:cNvSpPr txBox="true"/>
          <p:nvPr/>
        </p:nvSpPr>
        <p:spPr>
          <a:xfrm rot="0">
            <a:off x="11032585" y="7207984"/>
            <a:ext cx="6226715"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GITHUB</a:t>
            </a:r>
          </a:p>
        </p:txBody>
      </p:sp>
      <p:grpSp>
        <p:nvGrpSpPr>
          <p:cNvPr name="Group 36" id="36"/>
          <p:cNvGrpSpPr/>
          <p:nvPr/>
        </p:nvGrpSpPr>
        <p:grpSpPr>
          <a:xfrm rot="0">
            <a:off x="1028700" y="8365003"/>
            <a:ext cx="1041832" cy="104183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05</a:t>
              </a:r>
            </a:p>
          </p:txBody>
        </p:sp>
      </p:grpSp>
      <p:grpSp>
        <p:nvGrpSpPr>
          <p:cNvPr name="Group 39" id="39"/>
          <p:cNvGrpSpPr/>
          <p:nvPr/>
        </p:nvGrpSpPr>
        <p:grpSpPr>
          <a:xfrm rot="0">
            <a:off x="9718672" y="8365003"/>
            <a:ext cx="1041832" cy="104183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p:spPr>
        </p:sp>
        <p:sp>
          <p:nvSpPr>
            <p:cNvPr name="TextBox 41" id="41"/>
            <p:cNvSpPr txBox="true"/>
            <p:nvPr/>
          </p:nvSpPr>
          <p:spPr>
            <a:xfrm>
              <a:off x="76200" y="9525"/>
              <a:ext cx="660400" cy="727075"/>
            </a:xfrm>
            <a:prstGeom prst="rect">
              <a:avLst/>
            </a:prstGeom>
          </p:spPr>
          <p:txBody>
            <a:bodyPr anchor="ctr" rtlCol="false" tIns="50800" lIns="50800" bIns="50800" rIns="50800"/>
            <a:lstStyle/>
            <a:p>
              <a:pPr algn="ctr">
                <a:lnSpc>
                  <a:spcPts val="5039"/>
                </a:lnSpc>
              </a:pPr>
              <a:r>
                <a:rPr lang="en-US" sz="3599" spc="359">
                  <a:solidFill>
                    <a:srgbClr val="FFFFFF"/>
                  </a:solidFill>
                  <a:latin typeface="Archive"/>
                  <a:ea typeface="Archive"/>
                  <a:cs typeface="Archive"/>
                  <a:sym typeface="Archive"/>
                </a:rPr>
                <a:t>10</a:t>
              </a:r>
            </a:p>
          </p:txBody>
        </p:sp>
      </p:grpSp>
      <p:sp>
        <p:nvSpPr>
          <p:cNvPr name="TextBox 42" id="42"/>
          <p:cNvSpPr txBox="true"/>
          <p:nvPr/>
        </p:nvSpPr>
        <p:spPr>
          <a:xfrm rot="0">
            <a:off x="2342613" y="8585564"/>
            <a:ext cx="6223637" cy="9531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IMPLEMENTATIONS AND RECOMENDATIONS</a:t>
            </a:r>
          </a:p>
        </p:txBody>
      </p:sp>
      <p:sp>
        <p:nvSpPr>
          <p:cNvPr name="TextBox 43" id="43"/>
          <p:cNvSpPr txBox="true"/>
          <p:nvPr/>
        </p:nvSpPr>
        <p:spPr>
          <a:xfrm rot="0">
            <a:off x="11032585" y="8585564"/>
            <a:ext cx="6226715" cy="495935"/>
          </a:xfrm>
          <a:prstGeom prst="rect">
            <a:avLst/>
          </a:prstGeom>
        </p:spPr>
        <p:txBody>
          <a:bodyPr anchor="t" rtlCol="false" tIns="0" lIns="0" bIns="0" rIns="0">
            <a:spAutoFit/>
          </a:bodyPr>
          <a:lstStyle/>
          <a:p>
            <a:pPr algn="l">
              <a:lnSpc>
                <a:spcPts val="3640"/>
              </a:lnSpc>
              <a:spcBef>
                <a:spcPct val="0"/>
              </a:spcBef>
            </a:pPr>
            <a:r>
              <a:rPr lang="en-US" b="true" sz="2600" spc="260">
                <a:solidFill>
                  <a:srgbClr val="3F2305"/>
                </a:solidFill>
                <a:latin typeface="Gabriel Sans Bold"/>
                <a:ea typeface="Gabriel Sans Bold"/>
                <a:cs typeface="Gabriel Sans Bold"/>
                <a:sym typeface="Gabriel Sans Bold"/>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699599" y="2847932"/>
            <a:ext cx="11301259" cy="4591136"/>
          </a:xfrm>
          <a:custGeom>
            <a:avLst/>
            <a:gdLst/>
            <a:ahLst/>
            <a:cxnLst/>
            <a:rect r="r" b="b" t="t" l="l"/>
            <a:pathLst>
              <a:path h="4591136" w="11301259">
                <a:moveTo>
                  <a:pt x="0" y="0"/>
                </a:moveTo>
                <a:lnTo>
                  <a:pt x="11301259" y="0"/>
                </a:lnTo>
                <a:lnTo>
                  <a:pt x="11301259" y="4591136"/>
                </a:lnTo>
                <a:lnTo>
                  <a:pt x="0" y="4591136"/>
                </a:lnTo>
                <a:lnTo>
                  <a:pt x="0" y="0"/>
                </a:lnTo>
                <a:close/>
              </a:path>
            </a:pathLst>
          </a:custGeom>
          <a:blipFill>
            <a:blip r:embed="rId3"/>
            <a:stretch>
              <a:fillRect l="0" t="0" r="0" b="0"/>
            </a:stretch>
          </a:blipFill>
        </p:spPr>
      </p:sp>
      <p:sp>
        <p:nvSpPr>
          <p:cNvPr name="TextBox 6" id="6"/>
          <p:cNvSpPr txBox="true"/>
          <p:nvPr/>
        </p:nvSpPr>
        <p:spPr>
          <a:xfrm rot="0">
            <a:off x="888501" y="1104900"/>
            <a:ext cx="16510999"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SURVEYS</a:t>
            </a:r>
          </a:p>
        </p:txBody>
      </p:sp>
      <p:sp>
        <p:nvSpPr>
          <p:cNvPr name="TextBox 7" id="7"/>
          <p:cNvSpPr txBox="true"/>
          <p:nvPr/>
        </p:nvSpPr>
        <p:spPr>
          <a:xfrm rot="0">
            <a:off x="6219075" y="8778875"/>
            <a:ext cx="8262307" cy="4794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Our testers found our game effective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Thoughts</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grpSp>
        <p:nvGrpSpPr>
          <p:cNvPr name="Group 2" id="2"/>
          <p:cNvGrpSpPr/>
          <p:nvPr/>
        </p:nvGrpSpPr>
        <p:grpSpPr>
          <a:xfrm rot="0">
            <a:off x="5323484" y="2849446"/>
            <a:ext cx="3962347" cy="6408854"/>
            <a:chOff x="0" y="0"/>
            <a:chExt cx="1043581" cy="1687929"/>
          </a:xfrm>
        </p:grpSpPr>
        <p:sp>
          <p:nvSpPr>
            <p:cNvPr name="Freeform 3" id="3"/>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000000">
                <a:alpha val="0"/>
              </a:srgbClr>
            </a:solidFill>
            <a:ln w="38100" cap="sq">
              <a:solidFill>
                <a:srgbClr val="3F2305"/>
              </a:solidFill>
              <a:prstDash val="solid"/>
              <a:miter/>
            </a:ln>
          </p:spPr>
        </p:sp>
        <p:sp>
          <p:nvSpPr>
            <p:cNvPr name="TextBox 4" id="4"/>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459369" y="2849446"/>
            <a:ext cx="3962347" cy="6408854"/>
            <a:chOff x="0" y="0"/>
            <a:chExt cx="1043581" cy="1687929"/>
          </a:xfrm>
        </p:grpSpPr>
        <p:sp>
          <p:nvSpPr>
            <p:cNvPr name="Freeform 6" id="6"/>
            <p:cNvSpPr/>
            <p:nvPr/>
          </p:nvSpPr>
          <p:spPr>
            <a:xfrm flipH="false" flipV="false" rot="0">
              <a:off x="0" y="0"/>
              <a:ext cx="1043581" cy="1687929"/>
            </a:xfrm>
            <a:custGeom>
              <a:avLst/>
              <a:gdLst/>
              <a:ahLst/>
              <a:cxnLst/>
              <a:rect r="r" b="b" t="t" l="l"/>
              <a:pathLst>
                <a:path h="1687929" w="1043581">
                  <a:moveTo>
                    <a:pt x="0" y="0"/>
                  </a:moveTo>
                  <a:lnTo>
                    <a:pt x="1043581" y="0"/>
                  </a:lnTo>
                  <a:lnTo>
                    <a:pt x="1043581" y="1687929"/>
                  </a:lnTo>
                  <a:lnTo>
                    <a:pt x="0" y="1687929"/>
                  </a:lnTo>
                  <a:close/>
                </a:path>
              </a:pathLst>
            </a:custGeom>
            <a:solidFill>
              <a:srgbClr val="EBE3D5"/>
            </a:solidFill>
            <a:ln w="38100" cap="sq">
              <a:solidFill>
                <a:srgbClr val="3F2305"/>
              </a:solidFill>
              <a:prstDash val="solid"/>
              <a:miter/>
            </a:ln>
          </p:spPr>
        </p:sp>
        <p:sp>
          <p:nvSpPr>
            <p:cNvPr name="TextBox 7" id="7"/>
            <p:cNvSpPr txBox="true"/>
            <p:nvPr/>
          </p:nvSpPr>
          <p:spPr>
            <a:xfrm>
              <a:off x="0" y="-104775"/>
              <a:ext cx="1043581" cy="1792704"/>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6383743" y="7403085"/>
            <a:ext cx="1841830" cy="18418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01</a:t>
              </a:r>
            </a:p>
          </p:txBody>
        </p:sp>
      </p:grpSp>
      <p:grpSp>
        <p:nvGrpSpPr>
          <p:cNvPr name="Group 11" id="11"/>
          <p:cNvGrpSpPr/>
          <p:nvPr/>
        </p:nvGrpSpPr>
        <p:grpSpPr>
          <a:xfrm rot="0">
            <a:off x="10519627" y="7384035"/>
            <a:ext cx="1841830" cy="18418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6B5D"/>
            </a:solidFill>
            <a:ln cap="sq">
              <a:noFill/>
              <a:prstDash val="solid"/>
              <a:miter/>
            </a:ln>
          </p:spPr>
        </p:sp>
        <p:sp>
          <p:nvSpPr>
            <p:cNvPr name="TextBox 13" id="13"/>
            <p:cNvSpPr txBox="true"/>
            <p:nvPr/>
          </p:nvSpPr>
          <p:spPr>
            <a:xfrm>
              <a:off x="76200" y="-28575"/>
              <a:ext cx="660400" cy="765175"/>
            </a:xfrm>
            <a:prstGeom prst="rect">
              <a:avLst/>
            </a:prstGeom>
          </p:spPr>
          <p:txBody>
            <a:bodyPr anchor="ctr" rtlCol="false" tIns="50800" lIns="50800" bIns="50800" rIns="50800"/>
            <a:lstStyle/>
            <a:p>
              <a:pPr algn="ctr">
                <a:lnSpc>
                  <a:spcPts val="7979"/>
                </a:lnSpc>
              </a:pPr>
              <a:r>
                <a:rPr lang="en-US" sz="5699" spc="569">
                  <a:solidFill>
                    <a:srgbClr val="F3EEEA"/>
                  </a:solidFill>
                  <a:latin typeface="Archive"/>
                  <a:ea typeface="Archive"/>
                  <a:cs typeface="Archive"/>
                  <a:sym typeface="Archive"/>
                </a:rPr>
                <a:t>02</a:t>
              </a:r>
            </a:p>
          </p:txBody>
        </p:sp>
      </p:grpSp>
      <p:sp>
        <p:nvSpPr>
          <p:cNvPr name="TextBox 14" id="14"/>
          <p:cNvSpPr txBox="true"/>
          <p:nvPr/>
        </p:nvSpPr>
        <p:spPr>
          <a:xfrm rot="0">
            <a:off x="5573105" y="3139592"/>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Pros</a:t>
            </a:r>
          </a:p>
        </p:txBody>
      </p:sp>
      <p:sp>
        <p:nvSpPr>
          <p:cNvPr name="TextBox 15" id="15"/>
          <p:cNvSpPr txBox="true"/>
          <p:nvPr/>
        </p:nvSpPr>
        <p:spPr>
          <a:xfrm rot="0">
            <a:off x="5573105" y="4249040"/>
            <a:ext cx="3463106" cy="810894"/>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Fun and interactive RPG game</a:t>
            </a:r>
          </a:p>
        </p:txBody>
      </p:sp>
      <p:sp>
        <p:nvSpPr>
          <p:cNvPr name="TextBox 16" id="16"/>
          <p:cNvSpPr txBox="true"/>
          <p:nvPr/>
        </p:nvSpPr>
        <p:spPr>
          <a:xfrm rot="0">
            <a:off x="9708989" y="4249040"/>
            <a:ext cx="3463106" cy="1201419"/>
          </a:xfrm>
          <a:prstGeom prst="rect">
            <a:avLst/>
          </a:prstGeom>
        </p:spPr>
        <p:txBody>
          <a:bodyPr anchor="t" rtlCol="false" tIns="0" lIns="0" bIns="0" rIns="0">
            <a:spAutoFit/>
          </a:bodyPr>
          <a:lstStyle/>
          <a:p>
            <a:pPr algn="ctr">
              <a:lnSpc>
                <a:spcPts val="3080"/>
              </a:lnSpc>
              <a:spcBef>
                <a:spcPct val="0"/>
              </a:spcBef>
            </a:pPr>
            <a:r>
              <a:rPr lang="en-US" sz="2200" spc="220">
                <a:solidFill>
                  <a:srgbClr val="3F2305"/>
                </a:solidFill>
                <a:latin typeface="Gabriel Sans Condensed"/>
                <a:ea typeface="Gabriel Sans Condensed"/>
                <a:cs typeface="Gabriel Sans Condensed"/>
                <a:sym typeface="Gabriel Sans Condensed"/>
              </a:rPr>
              <a:t>We will eventually develop all areas in the school</a:t>
            </a:r>
          </a:p>
        </p:txBody>
      </p:sp>
      <p:sp>
        <p:nvSpPr>
          <p:cNvPr name="Freeform 17" id="17"/>
          <p:cNvSpPr/>
          <p:nvPr/>
        </p:nvSpPr>
        <p:spPr>
          <a:xfrm flipH="false" flipV="false" rot="0">
            <a:off x="12943495" y="5037493"/>
            <a:ext cx="5344505" cy="5190850"/>
          </a:xfrm>
          <a:custGeom>
            <a:avLst/>
            <a:gdLst/>
            <a:ahLst/>
            <a:cxnLst/>
            <a:rect r="r" b="b" t="t" l="l"/>
            <a:pathLst>
              <a:path h="5190850" w="5344505">
                <a:moveTo>
                  <a:pt x="0" y="0"/>
                </a:moveTo>
                <a:lnTo>
                  <a:pt x="5344505" y="0"/>
                </a:lnTo>
                <a:lnTo>
                  <a:pt x="5344505" y="5190850"/>
                </a:lnTo>
                <a:lnTo>
                  <a:pt x="0" y="5190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028700" y="1189808"/>
            <a:ext cx="16230600" cy="1295400"/>
          </a:xfrm>
          <a:prstGeom prst="rect">
            <a:avLst/>
          </a:prstGeom>
        </p:spPr>
        <p:txBody>
          <a:bodyPr anchor="t" rtlCol="false" tIns="0" lIns="0" bIns="0" rIns="0">
            <a:spAutoFit/>
          </a:bodyPr>
          <a:lstStyle/>
          <a:p>
            <a:pPr algn="ctr">
              <a:lnSpc>
                <a:spcPts val="9900"/>
              </a:lnSpc>
            </a:pPr>
            <a:r>
              <a:rPr lang="en-US" sz="9000">
                <a:solidFill>
                  <a:srgbClr val="3F2305"/>
                </a:solidFill>
                <a:latin typeface="Archive"/>
                <a:ea typeface="Archive"/>
                <a:cs typeface="Archive"/>
                <a:sym typeface="Archive"/>
              </a:rPr>
              <a:t>CONCLUSION</a:t>
            </a:r>
          </a:p>
        </p:txBody>
      </p:sp>
      <p:sp>
        <p:nvSpPr>
          <p:cNvPr name="TextBox 19" id="19"/>
          <p:cNvSpPr txBox="true"/>
          <p:nvPr/>
        </p:nvSpPr>
        <p:spPr>
          <a:xfrm rot="0">
            <a:off x="9708989" y="3106572"/>
            <a:ext cx="3463106" cy="495935"/>
          </a:xfrm>
          <a:prstGeom prst="rect">
            <a:avLst/>
          </a:prstGeom>
        </p:spPr>
        <p:txBody>
          <a:bodyPr anchor="t" rtlCol="false" tIns="0" lIns="0" bIns="0" rIns="0">
            <a:spAutoFit/>
          </a:bodyPr>
          <a:lstStyle/>
          <a:p>
            <a:pPr algn="ctr">
              <a:lnSpc>
                <a:spcPts val="3640"/>
              </a:lnSpc>
              <a:spcBef>
                <a:spcPct val="0"/>
              </a:spcBef>
            </a:pPr>
            <a:r>
              <a:rPr lang="en-US" b="true" sz="2600" spc="260">
                <a:solidFill>
                  <a:srgbClr val="3F2305"/>
                </a:solidFill>
                <a:latin typeface="Gabriel Sans Bold"/>
                <a:ea typeface="Gabriel Sans Bold"/>
                <a:cs typeface="Gabriel Sans Bold"/>
                <a:sym typeface="Gabriel Sans Bold"/>
              </a:rPr>
              <a:t>To work 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How to find the game files?</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GITHUB</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093554" y="9277350"/>
            <a:ext cx="14527936" cy="0"/>
          </a:xfrm>
          <a:prstGeom prst="line">
            <a:avLst/>
          </a:prstGeom>
          <a:ln cap="flat" w="38100">
            <a:solidFill>
              <a:srgbClr val="776B5D"/>
            </a:solidFill>
            <a:prstDash val="solid"/>
            <a:headEnd type="oval" len="lg" w="lg"/>
            <a:tailEnd type="none" len="sm" w="sm"/>
          </a:ln>
        </p:spPr>
      </p:sp>
      <p:sp>
        <p:nvSpPr>
          <p:cNvPr name="Freeform 6" id="6"/>
          <p:cNvSpPr/>
          <p:nvPr/>
        </p:nvSpPr>
        <p:spPr>
          <a:xfrm flipH="false" flipV="false" rot="0">
            <a:off x="5379995" y="167849"/>
            <a:ext cx="11301259" cy="6046174"/>
          </a:xfrm>
          <a:custGeom>
            <a:avLst/>
            <a:gdLst/>
            <a:ahLst/>
            <a:cxnLst/>
            <a:rect r="r" b="b" t="t" l="l"/>
            <a:pathLst>
              <a:path h="6046174" w="11301259">
                <a:moveTo>
                  <a:pt x="0" y="0"/>
                </a:moveTo>
                <a:lnTo>
                  <a:pt x="11301259" y="0"/>
                </a:lnTo>
                <a:lnTo>
                  <a:pt x="11301259" y="6046173"/>
                </a:lnTo>
                <a:lnTo>
                  <a:pt x="0" y="6046173"/>
                </a:lnTo>
                <a:lnTo>
                  <a:pt x="0" y="0"/>
                </a:lnTo>
                <a:close/>
              </a:path>
            </a:pathLst>
          </a:custGeom>
          <a:blipFill>
            <a:blip r:embed="rId6"/>
            <a:stretch>
              <a:fillRect l="0" t="0" r="0" b="0"/>
            </a:stretch>
          </a:blipFill>
        </p:spPr>
      </p:sp>
      <p:sp>
        <p:nvSpPr>
          <p:cNvPr name="TextBox 7" id="7"/>
          <p:cNvSpPr txBox="true"/>
          <p:nvPr/>
        </p:nvSpPr>
        <p:spPr>
          <a:xfrm rot="0">
            <a:off x="6629100" y="6366608"/>
            <a:ext cx="9053560" cy="144462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All of our code and game information can be found in our GitHub page. It is public and includes a folder in which there are resources we used to learn GML.</a:t>
            </a:r>
          </a:p>
          <a:p>
            <a:pPr algn="just">
              <a:lnSpc>
                <a:spcPts val="2800"/>
              </a:lnSpc>
              <a:spcBef>
                <a:spcPct val="0"/>
              </a:spcBef>
            </a:pPr>
            <a:r>
              <a:rPr lang="en-US" sz="2000" spc="200" u="sng">
                <a:solidFill>
                  <a:srgbClr val="3F2305"/>
                </a:solidFill>
                <a:latin typeface="Gabriel Sans Condensed"/>
                <a:ea typeface="Gabriel Sans Condensed"/>
                <a:cs typeface="Gabriel Sans Condensed"/>
                <a:sym typeface="Gabriel Sans Condensed"/>
              </a:rPr>
              <a:t>https://github.com/ProjectWork-Infocomm/HCHQ</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Our sources</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REFERENCES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093554" y="9277350"/>
            <a:ext cx="14527936" cy="0"/>
          </a:xfrm>
          <a:prstGeom prst="line">
            <a:avLst/>
          </a:prstGeom>
          <a:ln cap="flat" w="38100">
            <a:solidFill>
              <a:srgbClr val="776B5D"/>
            </a:solidFill>
            <a:prstDash val="solid"/>
            <a:headEnd type="oval" len="lg" w="lg"/>
            <a:tailEnd type="none" len="sm" w="sm"/>
          </a:ln>
        </p:spPr>
      </p:sp>
      <p:sp>
        <p:nvSpPr>
          <p:cNvPr name="Freeform 6" id="6"/>
          <p:cNvSpPr/>
          <p:nvPr/>
        </p:nvSpPr>
        <p:spPr>
          <a:xfrm flipH="false" flipV="false" rot="0">
            <a:off x="6629100" y="0"/>
            <a:ext cx="6754626" cy="6248029"/>
          </a:xfrm>
          <a:custGeom>
            <a:avLst/>
            <a:gdLst/>
            <a:ahLst/>
            <a:cxnLst/>
            <a:rect r="r" b="b" t="t" l="l"/>
            <a:pathLst>
              <a:path h="6248029" w="6754626">
                <a:moveTo>
                  <a:pt x="0" y="0"/>
                </a:moveTo>
                <a:lnTo>
                  <a:pt x="6754627" y="0"/>
                </a:lnTo>
                <a:lnTo>
                  <a:pt x="6754627" y="6248029"/>
                </a:lnTo>
                <a:lnTo>
                  <a:pt x="0" y="6248029"/>
                </a:lnTo>
                <a:lnTo>
                  <a:pt x="0" y="0"/>
                </a:lnTo>
                <a:close/>
              </a:path>
            </a:pathLst>
          </a:custGeom>
          <a:blipFill>
            <a:blip r:embed="rId6"/>
            <a:stretch>
              <a:fillRect l="0" t="0" r="0" b="0"/>
            </a:stretch>
          </a:blipFill>
        </p:spPr>
      </p:sp>
      <p:sp>
        <p:nvSpPr>
          <p:cNvPr name="TextBox 7" id="7"/>
          <p:cNvSpPr txBox="true"/>
          <p:nvPr/>
        </p:nvSpPr>
        <p:spPr>
          <a:xfrm rot="0">
            <a:off x="6629100" y="6366608"/>
            <a:ext cx="9053560" cy="1092199"/>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We referenced this research paper by</a:t>
            </a:r>
            <a:r>
              <a:rPr lang="en-US" b="true" sz="2000" spc="200">
                <a:solidFill>
                  <a:srgbClr val="3F2305"/>
                </a:solidFill>
                <a:latin typeface="Gabriel Sans Condensed Bold"/>
                <a:ea typeface="Gabriel Sans Condensed Bold"/>
                <a:cs typeface="Gabriel Sans Condensed Bold"/>
                <a:sym typeface="Gabriel Sans Condensed Bold"/>
              </a:rPr>
              <a:t> Oka Agus Kurniawan Shavab, Leli Yulifar, Nana Supriatna, Agus Mulyana</a:t>
            </a:r>
            <a:r>
              <a:rPr lang="en-US" sz="2000" spc="200">
                <a:solidFill>
                  <a:srgbClr val="3F2305"/>
                </a:solidFill>
                <a:latin typeface="Gabriel Sans Condensed"/>
                <a:ea typeface="Gabriel Sans Condensed"/>
                <a:cs typeface="Gabriel Sans Condensed"/>
                <a:sym typeface="Gabriel Sans Condensed"/>
              </a:rPr>
              <a:t> published by </a:t>
            </a:r>
            <a:r>
              <a:rPr lang="en-US" b="true" sz="2000" spc="200">
                <a:solidFill>
                  <a:srgbClr val="3F2305"/>
                </a:solidFill>
                <a:latin typeface="Gabriel Sans Condensed Bold"/>
                <a:ea typeface="Gabriel Sans Condensed Bold"/>
                <a:cs typeface="Gabriel Sans Condensed Bold"/>
                <a:sym typeface="Gabriel Sans Condensed Bold"/>
              </a:rPr>
              <a:t>Atlantis Press</a:t>
            </a:r>
            <a:r>
              <a:rPr lang="en-US" sz="2000" spc="200">
                <a:solidFill>
                  <a:srgbClr val="3F2305"/>
                </a:solidFill>
                <a:latin typeface="Gabriel Sans Condensed"/>
                <a:ea typeface="Gabriel Sans Condensed"/>
                <a:cs typeface="Gabriel Sans Condensed"/>
                <a:sym typeface="Gabriel Sans Condensed"/>
              </a:rPr>
              <a:t>. We used this for our literature review.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false" flipV="false" rot="0">
            <a:off x="0" y="-740454"/>
            <a:ext cx="10002722" cy="11767908"/>
          </a:xfrm>
          <a:custGeom>
            <a:avLst/>
            <a:gdLst/>
            <a:ahLst/>
            <a:cxnLst/>
            <a:rect r="r" b="b" t="t" l="l"/>
            <a:pathLst>
              <a:path h="11767908" w="10002722">
                <a:moveTo>
                  <a:pt x="0" y="0"/>
                </a:moveTo>
                <a:lnTo>
                  <a:pt x="10002722" y="0"/>
                </a:lnTo>
                <a:lnTo>
                  <a:pt x="10002722" y="11767908"/>
                </a:lnTo>
                <a:lnTo>
                  <a:pt x="0" y="117679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4628" y="732654"/>
            <a:ext cx="574672" cy="804248"/>
          </a:xfrm>
          <a:custGeom>
            <a:avLst/>
            <a:gdLst/>
            <a:ahLst/>
            <a:cxnLst/>
            <a:rect r="r" b="b" t="t" l="l"/>
            <a:pathLst>
              <a:path h="804248" w="574672">
                <a:moveTo>
                  <a:pt x="0" y="0"/>
                </a:moveTo>
                <a:lnTo>
                  <a:pt x="574672" y="0"/>
                </a:lnTo>
                <a:lnTo>
                  <a:pt x="574672" y="804248"/>
                </a:lnTo>
                <a:lnTo>
                  <a:pt x="0" y="804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14126" y="4030948"/>
            <a:ext cx="11945174" cy="1714500"/>
          </a:xfrm>
          <a:prstGeom prst="rect">
            <a:avLst/>
          </a:prstGeom>
        </p:spPr>
        <p:txBody>
          <a:bodyPr anchor="t" rtlCol="false" tIns="0" lIns="0" bIns="0" rIns="0">
            <a:spAutoFit/>
          </a:bodyPr>
          <a:lstStyle/>
          <a:p>
            <a:pPr algn="l">
              <a:lnSpc>
                <a:spcPts val="13200"/>
              </a:lnSpc>
            </a:pPr>
            <a:r>
              <a:rPr lang="en-US" sz="12000">
                <a:solidFill>
                  <a:srgbClr val="3F2305"/>
                </a:solidFill>
                <a:latin typeface="Archive"/>
                <a:ea typeface="Archive"/>
                <a:cs typeface="Archive"/>
                <a:sym typeface="Archive"/>
              </a:rPr>
              <a:t>THANK YOU</a:t>
            </a:r>
          </a:p>
        </p:txBody>
      </p:sp>
      <p:sp>
        <p:nvSpPr>
          <p:cNvPr name="TextBox 5" id="5"/>
          <p:cNvSpPr txBox="true"/>
          <p:nvPr/>
        </p:nvSpPr>
        <p:spPr>
          <a:xfrm rot="0">
            <a:off x="5314126" y="5886864"/>
            <a:ext cx="11945174" cy="753111"/>
          </a:xfrm>
          <a:prstGeom prst="rect">
            <a:avLst/>
          </a:prstGeom>
        </p:spPr>
        <p:txBody>
          <a:bodyPr anchor="t" rtlCol="false" tIns="0" lIns="0" bIns="0" rIns="0">
            <a:spAutoFit/>
          </a:bodyPr>
          <a:lstStyle/>
          <a:p>
            <a:pPr algn="l">
              <a:lnSpc>
                <a:spcPts val="5830"/>
              </a:lnSpc>
            </a:pPr>
            <a:r>
              <a:rPr lang="en-US" sz="5300">
                <a:solidFill>
                  <a:srgbClr val="3F2305"/>
                </a:solidFill>
                <a:latin typeface="Archive"/>
                <a:ea typeface="Archive"/>
                <a:cs typeface="Archive"/>
                <a:sym typeface="Archive"/>
              </a:rPr>
              <a:t>FOR YOUR TIME AND ATTENTION</a:t>
            </a:r>
          </a:p>
        </p:txBody>
      </p:sp>
      <p:sp>
        <p:nvSpPr>
          <p:cNvPr name="TextBox 6" id="6"/>
          <p:cNvSpPr txBox="true"/>
          <p:nvPr/>
        </p:nvSpPr>
        <p:spPr>
          <a:xfrm rot="0">
            <a:off x="12668730" y="834423"/>
            <a:ext cx="3862062" cy="495935"/>
          </a:xfrm>
          <a:prstGeom prst="rect">
            <a:avLst/>
          </a:prstGeom>
        </p:spPr>
        <p:txBody>
          <a:bodyPr anchor="t" rtlCol="false" tIns="0" lIns="0" bIns="0" rIns="0">
            <a:spAutoFit/>
          </a:bodyPr>
          <a:lstStyle/>
          <a:p>
            <a:pPr algn="r">
              <a:lnSpc>
                <a:spcPts val="3640"/>
              </a:lnSpc>
              <a:spcBef>
                <a:spcPct val="0"/>
              </a:spcBef>
            </a:pPr>
            <a:r>
              <a:rPr lang="en-US" sz="2600" spc="260">
                <a:solidFill>
                  <a:srgbClr val="3F2305"/>
                </a:solidFill>
                <a:latin typeface="Gabriel Sans Condensed"/>
                <a:ea typeface="Gabriel Sans Condensed"/>
                <a:cs typeface="Gabriel Sans Condensed"/>
                <a:sym typeface="Gabriel Sans Condensed"/>
              </a:rPr>
              <a:t>Ingoude Company</a:t>
            </a:r>
          </a:p>
        </p:txBody>
      </p:sp>
      <p:sp>
        <p:nvSpPr>
          <p:cNvPr name="TextBox 7" id="7"/>
          <p:cNvSpPr txBox="true"/>
          <p:nvPr/>
        </p:nvSpPr>
        <p:spPr>
          <a:xfrm rot="0">
            <a:off x="5314126" y="6611400"/>
            <a:ext cx="11945174" cy="1130935"/>
          </a:xfrm>
          <a:prstGeom prst="rect">
            <a:avLst/>
          </a:prstGeom>
        </p:spPr>
        <p:txBody>
          <a:bodyPr anchor="t" rtlCol="false" tIns="0" lIns="0" bIns="0" rIns="0">
            <a:spAutoFit/>
          </a:bodyPr>
          <a:lstStyle/>
          <a:p>
            <a:pPr algn="l">
              <a:lnSpc>
                <a:spcPts val="4339"/>
              </a:lnSpc>
              <a:spcBef>
                <a:spcPct val="0"/>
              </a:spcBef>
            </a:pPr>
            <a:r>
              <a:rPr lang="en-US" b="true" sz="3099" spc="309">
                <a:solidFill>
                  <a:srgbClr val="3F2305"/>
                </a:solidFill>
                <a:latin typeface="Gabriel Sans Bold"/>
                <a:ea typeface="Gabriel Sans Bold"/>
                <a:cs typeface="Gabriel Sans Bold"/>
                <a:sym typeface="Gabriel Sans Bold"/>
              </a:rPr>
              <a:t>Presented by Euston Tan, Justin Wen, Boston Tan ,Zhou Yan</a:t>
            </a:r>
          </a:p>
        </p:txBody>
      </p:sp>
      <p:sp>
        <p:nvSpPr>
          <p:cNvPr name="AutoShape 8" id="8"/>
          <p:cNvSpPr/>
          <p:nvPr/>
        </p:nvSpPr>
        <p:spPr>
          <a:xfrm>
            <a:off x="17287875" y="7562621"/>
            <a:ext cx="0" cy="2724379"/>
          </a:xfrm>
          <a:prstGeom prst="line">
            <a:avLst/>
          </a:prstGeom>
          <a:ln cap="flat" w="38100">
            <a:solidFill>
              <a:srgbClr val="000000"/>
            </a:solidFill>
            <a:prstDash val="solid"/>
            <a:headEnd type="oval" len="lg" w="lg"/>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Questions</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Q/A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5627914" y="2400300"/>
            <a:ext cx="2256032" cy="2256032"/>
          </a:xfrm>
          <a:custGeom>
            <a:avLst/>
            <a:gdLst/>
            <a:ahLst/>
            <a:cxnLst/>
            <a:rect r="r" b="b" t="t" l="l"/>
            <a:pathLst>
              <a:path h="2256032" w="2256032">
                <a:moveTo>
                  <a:pt x="0" y="0"/>
                </a:moveTo>
                <a:lnTo>
                  <a:pt x="2256033" y="0"/>
                </a:lnTo>
                <a:lnTo>
                  <a:pt x="2256033" y="2256032"/>
                </a:lnTo>
                <a:lnTo>
                  <a:pt x="0" y="2256032"/>
                </a:lnTo>
                <a:lnTo>
                  <a:pt x="0" y="0"/>
                </a:lnTo>
                <a:close/>
              </a:path>
            </a:pathLst>
          </a:custGeom>
          <a:blipFill>
            <a:blip r:embed="rId3"/>
            <a:stretch>
              <a:fillRect l="0" t="0" r="0" b="0"/>
            </a:stretch>
          </a:blipFill>
        </p:spPr>
      </p:sp>
      <p:sp>
        <p:nvSpPr>
          <p:cNvPr name="Freeform 6" id="6"/>
          <p:cNvSpPr/>
          <p:nvPr/>
        </p:nvSpPr>
        <p:spPr>
          <a:xfrm flipH="false" flipV="false" rot="0">
            <a:off x="9608222" y="2400300"/>
            <a:ext cx="2256032" cy="2256032"/>
          </a:xfrm>
          <a:custGeom>
            <a:avLst/>
            <a:gdLst/>
            <a:ahLst/>
            <a:cxnLst/>
            <a:rect r="r" b="b" t="t" l="l"/>
            <a:pathLst>
              <a:path h="2256032" w="2256032">
                <a:moveTo>
                  <a:pt x="0" y="0"/>
                </a:moveTo>
                <a:lnTo>
                  <a:pt x="2256033" y="0"/>
                </a:lnTo>
                <a:lnTo>
                  <a:pt x="2256033" y="2256032"/>
                </a:lnTo>
                <a:lnTo>
                  <a:pt x="0" y="2256032"/>
                </a:lnTo>
                <a:lnTo>
                  <a:pt x="0" y="0"/>
                </a:lnTo>
                <a:close/>
              </a:path>
            </a:pathLst>
          </a:custGeom>
          <a:blipFill>
            <a:blip r:embed="rId4"/>
            <a:stretch>
              <a:fillRect l="0" t="0" r="0" b="0"/>
            </a:stretch>
          </a:blipFill>
        </p:spPr>
      </p:sp>
      <p:sp>
        <p:nvSpPr>
          <p:cNvPr name="Freeform 7" id="7"/>
          <p:cNvSpPr/>
          <p:nvPr/>
        </p:nvSpPr>
        <p:spPr>
          <a:xfrm flipH="false" flipV="false" rot="0">
            <a:off x="12549854" y="2400300"/>
            <a:ext cx="4297205" cy="2256032"/>
          </a:xfrm>
          <a:custGeom>
            <a:avLst/>
            <a:gdLst/>
            <a:ahLst/>
            <a:cxnLst/>
            <a:rect r="r" b="b" t="t" l="l"/>
            <a:pathLst>
              <a:path h="2256032" w="4297205">
                <a:moveTo>
                  <a:pt x="0" y="0"/>
                </a:moveTo>
                <a:lnTo>
                  <a:pt x="4297204" y="0"/>
                </a:lnTo>
                <a:lnTo>
                  <a:pt x="4297204" y="2256032"/>
                </a:lnTo>
                <a:lnTo>
                  <a:pt x="0" y="2256032"/>
                </a:lnTo>
                <a:lnTo>
                  <a:pt x="0" y="0"/>
                </a:lnTo>
                <a:close/>
              </a:path>
            </a:pathLst>
          </a:custGeom>
          <a:blipFill>
            <a:blip r:embed="rId5"/>
            <a:stretch>
              <a:fillRect l="0" t="0" r="0" b="0"/>
            </a:stretch>
          </a:blipFill>
        </p:spPr>
      </p:sp>
      <p:sp>
        <p:nvSpPr>
          <p:cNvPr name="Freeform 8" id="8"/>
          <p:cNvSpPr/>
          <p:nvPr/>
        </p:nvSpPr>
        <p:spPr>
          <a:xfrm flipH="false" flipV="false" rot="0">
            <a:off x="9471677" y="5004486"/>
            <a:ext cx="2392578" cy="2392578"/>
          </a:xfrm>
          <a:custGeom>
            <a:avLst/>
            <a:gdLst/>
            <a:ahLst/>
            <a:cxnLst/>
            <a:rect r="r" b="b" t="t" l="l"/>
            <a:pathLst>
              <a:path h="2392578" w="2392578">
                <a:moveTo>
                  <a:pt x="0" y="0"/>
                </a:moveTo>
                <a:lnTo>
                  <a:pt x="2392578" y="0"/>
                </a:lnTo>
                <a:lnTo>
                  <a:pt x="2392578" y="2392577"/>
                </a:lnTo>
                <a:lnTo>
                  <a:pt x="0" y="2392577"/>
                </a:lnTo>
                <a:lnTo>
                  <a:pt x="0" y="0"/>
                </a:lnTo>
                <a:close/>
              </a:path>
            </a:pathLst>
          </a:custGeom>
          <a:blipFill>
            <a:blip r:embed="rId6"/>
            <a:stretch>
              <a:fillRect l="0" t="0" r="0" b="0"/>
            </a:stretch>
          </a:blipFill>
        </p:spPr>
      </p:sp>
      <p:sp>
        <p:nvSpPr>
          <p:cNvPr name="TextBox 9" id="9"/>
          <p:cNvSpPr txBox="true"/>
          <p:nvPr/>
        </p:nvSpPr>
        <p:spPr>
          <a:xfrm rot="0">
            <a:off x="888501" y="1104900"/>
            <a:ext cx="17166353"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OUR PRODUCT VS COMPETITON</a:t>
            </a:r>
          </a:p>
        </p:txBody>
      </p:sp>
      <p:sp>
        <p:nvSpPr>
          <p:cNvPr name="TextBox 10" id="10"/>
          <p:cNvSpPr txBox="true"/>
          <p:nvPr/>
        </p:nvSpPr>
        <p:spPr>
          <a:xfrm rot="0">
            <a:off x="6219075" y="8778875"/>
            <a:ext cx="8262307" cy="13557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Our Game allows students to go at their own pace instead of a timer in other games or punishment which requires paying or waiting.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Who we are</a:t>
            </a:r>
          </a:p>
        </p:txBody>
      </p:sp>
      <p:sp>
        <p:nvSpPr>
          <p:cNvPr name="TextBox 6" id="6"/>
          <p:cNvSpPr txBox="true"/>
          <p:nvPr/>
        </p:nvSpPr>
        <p:spPr>
          <a:xfrm rot="0">
            <a:off x="1028700" y="8033000"/>
            <a:ext cx="8969159" cy="12954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888501" y="76200"/>
            <a:ext cx="17166353" cy="25527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WHAT ASPECTS OF HISTORY ARE SHOWN?</a:t>
            </a:r>
          </a:p>
        </p:txBody>
      </p:sp>
      <p:sp>
        <p:nvSpPr>
          <p:cNvPr name="TextBox 6" id="6"/>
          <p:cNvSpPr txBox="true"/>
          <p:nvPr/>
        </p:nvSpPr>
        <p:spPr>
          <a:xfrm rot="0">
            <a:off x="6219075" y="8778875"/>
            <a:ext cx="8262307" cy="91757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In our game, we included some historical figures important to our school like Mr Tan Kah Kee</a:t>
            </a:r>
          </a:p>
        </p:txBody>
      </p:sp>
      <p:sp>
        <p:nvSpPr>
          <p:cNvPr name="TextBox 7" id="7"/>
          <p:cNvSpPr txBox="true"/>
          <p:nvPr/>
        </p:nvSpPr>
        <p:spPr>
          <a:xfrm rot="0">
            <a:off x="5613239" y="4533900"/>
            <a:ext cx="7061522" cy="1295400"/>
          </a:xfrm>
          <a:prstGeom prst="rect">
            <a:avLst/>
          </a:prstGeom>
        </p:spPr>
        <p:txBody>
          <a:bodyPr anchor="t" rtlCol="false" tIns="0" lIns="0" bIns="0" rIns="0">
            <a:spAutoFit/>
          </a:bodyPr>
          <a:lstStyle/>
          <a:p>
            <a:pPr algn="ctr">
              <a:lnSpc>
                <a:spcPts val="9900"/>
              </a:lnSpc>
              <a:spcBef>
                <a:spcPct val="0"/>
              </a:spcBef>
            </a:pPr>
            <a:r>
              <a:rPr lang="en-US" sz="9000">
                <a:solidFill>
                  <a:srgbClr val="3F2305"/>
                </a:solidFill>
                <a:latin typeface="Archive"/>
                <a:ea typeface="Archive"/>
                <a:cs typeface="Archive"/>
                <a:sym typeface="Archive"/>
              </a:rPr>
              <a:t>INSERT PICS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888501" y="76200"/>
            <a:ext cx="17166353"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WHY IS RPG BETTER</a:t>
            </a:r>
          </a:p>
        </p:txBody>
      </p:sp>
      <p:sp>
        <p:nvSpPr>
          <p:cNvPr name="TextBox 6" id="6"/>
          <p:cNvSpPr txBox="true"/>
          <p:nvPr/>
        </p:nvSpPr>
        <p:spPr>
          <a:xfrm rot="0">
            <a:off x="6119779" y="8308975"/>
            <a:ext cx="8262307" cy="179387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A RPG game allows students to move at their own pace. This is better compared to other games like Kahoot which have a timer as it would not give students unnecessary stress</a:t>
            </a:r>
          </a:p>
        </p:txBody>
      </p:sp>
      <p:sp>
        <p:nvSpPr>
          <p:cNvPr name="TextBox 7" id="7"/>
          <p:cNvSpPr txBox="true"/>
          <p:nvPr/>
        </p:nvSpPr>
        <p:spPr>
          <a:xfrm rot="0">
            <a:off x="5613239" y="4533900"/>
            <a:ext cx="7061522" cy="1295400"/>
          </a:xfrm>
          <a:prstGeom prst="rect">
            <a:avLst/>
          </a:prstGeom>
        </p:spPr>
        <p:txBody>
          <a:bodyPr anchor="t" rtlCol="false" tIns="0" lIns="0" bIns="0" rIns="0">
            <a:spAutoFit/>
          </a:bodyPr>
          <a:lstStyle/>
          <a:p>
            <a:pPr algn="ctr">
              <a:lnSpc>
                <a:spcPts val="9900"/>
              </a:lnSpc>
              <a:spcBef>
                <a:spcPct val="0"/>
              </a:spcBef>
            </a:pPr>
            <a:r>
              <a:rPr lang="en-US" sz="9000">
                <a:solidFill>
                  <a:srgbClr val="3F2305"/>
                </a:solidFill>
                <a:latin typeface="Archive"/>
                <a:ea typeface="Archive"/>
                <a:cs typeface="Archive"/>
                <a:sym typeface="Archive"/>
              </a:rPr>
              <a:t>INSERT PICS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703958" y="1949146"/>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3"/>
            <a:stretch>
              <a:fillRect l="0" t="0" r="0" b="0"/>
            </a:stretch>
          </a:blipFill>
        </p:spPr>
      </p:sp>
      <p:sp>
        <p:nvSpPr>
          <p:cNvPr name="Freeform 6" id="6"/>
          <p:cNvSpPr/>
          <p:nvPr/>
        </p:nvSpPr>
        <p:spPr>
          <a:xfrm flipH="false" flipV="false" rot="0">
            <a:off x="9612015" y="1949146"/>
            <a:ext cx="8442839" cy="6332129"/>
          </a:xfrm>
          <a:custGeom>
            <a:avLst/>
            <a:gdLst/>
            <a:ahLst/>
            <a:cxnLst/>
            <a:rect r="r" b="b" t="t" l="l"/>
            <a:pathLst>
              <a:path h="6332129" w="8442839">
                <a:moveTo>
                  <a:pt x="0" y="0"/>
                </a:moveTo>
                <a:lnTo>
                  <a:pt x="8442838" y="0"/>
                </a:lnTo>
                <a:lnTo>
                  <a:pt x="8442838" y="6332129"/>
                </a:lnTo>
                <a:lnTo>
                  <a:pt x="0" y="6332129"/>
                </a:lnTo>
                <a:lnTo>
                  <a:pt x="0" y="0"/>
                </a:lnTo>
                <a:close/>
              </a:path>
            </a:pathLst>
          </a:custGeom>
          <a:blipFill>
            <a:blip r:embed="rId4"/>
            <a:stretch>
              <a:fillRect l="0" t="0" r="0" b="0"/>
            </a:stretch>
          </a:blipFill>
        </p:spPr>
      </p:sp>
      <p:sp>
        <p:nvSpPr>
          <p:cNvPr name="TextBox 7" id="7"/>
          <p:cNvSpPr txBox="true"/>
          <p:nvPr/>
        </p:nvSpPr>
        <p:spPr>
          <a:xfrm rot="0">
            <a:off x="888501" y="76200"/>
            <a:ext cx="17166353"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HOW WE ENSURE ACCURACY</a:t>
            </a:r>
          </a:p>
        </p:txBody>
      </p:sp>
      <p:sp>
        <p:nvSpPr>
          <p:cNvPr name="TextBox 8" id="8"/>
          <p:cNvSpPr txBox="true"/>
          <p:nvPr/>
        </p:nvSpPr>
        <p:spPr>
          <a:xfrm rot="0">
            <a:off x="6219075" y="8778875"/>
            <a:ext cx="8262307" cy="13557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We cross reference multiple sources of information including textbooks and went to the Kuo Chuan House to get more information.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699599" y="3455374"/>
            <a:ext cx="11301259" cy="3376251"/>
          </a:xfrm>
          <a:custGeom>
            <a:avLst/>
            <a:gdLst/>
            <a:ahLst/>
            <a:cxnLst/>
            <a:rect r="r" b="b" t="t" l="l"/>
            <a:pathLst>
              <a:path h="3376251" w="11301259">
                <a:moveTo>
                  <a:pt x="0" y="0"/>
                </a:moveTo>
                <a:lnTo>
                  <a:pt x="11301259" y="0"/>
                </a:lnTo>
                <a:lnTo>
                  <a:pt x="11301259" y="3376252"/>
                </a:lnTo>
                <a:lnTo>
                  <a:pt x="0" y="3376252"/>
                </a:lnTo>
                <a:lnTo>
                  <a:pt x="0" y="0"/>
                </a:lnTo>
                <a:close/>
              </a:path>
            </a:pathLst>
          </a:custGeom>
          <a:blipFill>
            <a:blip r:embed="rId3"/>
            <a:stretch>
              <a:fillRect l="0" t="0" r="0" b="0"/>
            </a:stretch>
          </a:blipFill>
        </p:spPr>
      </p:sp>
      <p:sp>
        <p:nvSpPr>
          <p:cNvPr name="TextBox 6" id="6"/>
          <p:cNvSpPr txBox="true"/>
          <p:nvPr/>
        </p:nvSpPr>
        <p:spPr>
          <a:xfrm rot="0">
            <a:off x="888501" y="76200"/>
            <a:ext cx="17166353"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WHY GMS</a:t>
            </a:r>
          </a:p>
        </p:txBody>
      </p:sp>
      <p:sp>
        <p:nvSpPr>
          <p:cNvPr name="TextBox 7" id="7"/>
          <p:cNvSpPr txBox="true"/>
          <p:nvPr/>
        </p:nvSpPr>
        <p:spPr>
          <a:xfrm rot="0">
            <a:off x="6219075" y="8778875"/>
            <a:ext cx="8262307" cy="13557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We chose GMS as the interface was simple and there was many RPG tutorials online. It also allowed us to make designs easily.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4092938">
            <a:off x="-1283829" y="1992791"/>
            <a:ext cx="6237352" cy="6143792"/>
          </a:xfrm>
          <a:custGeom>
            <a:avLst/>
            <a:gdLst/>
            <a:ahLst/>
            <a:cxnLst/>
            <a:rect r="r" b="b" t="t" l="l"/>
            <a:pathLst>
              <a:path h="6143792" w="6237352">
                <a:moveTo>
                  <a:pt x="0" y="0"/>
                </a:moveTo>
                <a:lnTo>
                  <a:pt x="6237352" y="0"/>
                </a:lnTo>
                <a:lnTo>
                  <a:pt x="6237352" y="6143792"/>
                </a:lnTo>
                <a:lnTo>
                  <a:pt x="0" y="6143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748301" y="7562621"/>
            <a:ext cx="0" cy="2724379"/>
          </a:xfrm>
          <a:prstGeom prst="line">
            <a:avLst/>
          </a:prstGeom>
          <a:ln cap="flat" w="38100">
            <a:solidFill>
              <a:srgbClr val="000000"/>
            </a:solidFill>
            <a:prstDash val="solid"/>
            <a:headEnd type="oval" len="lg" w="lg"/>
            <a:tailEnd type="none" len="sm" w="sm"/>
          </a:ln>
        </p:spPr>
      </p:sp>
      <p:sp>
        <p:nvSpPr>
          <p:cNvPr name="TextBox 4" id="4"/>
          <p:cNvSpPr txBox="true"/>
          <p:nvPr/>
        </p:nvSpPr>
        <p:spPr>
          <a:xfrm rot="0">
            <a:off x="748301" y="1039979"/>
            <a:ext cx="7491210"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ROLES</a:t>
            </a:r>
          </a:p>
        </p:txBody>
      </p:sp>
      <p:sp>
        <p:nvSpPr>
          <p:cNvPr name="TextBox 5" id="5"/>
          <p:cNvSpPr txBox="true"/>
          <p:nvPr/>
        </p:nvSpPr>
        <p:spPr>
          <a:xfrm rot="0">
            <a:off x="9144000" y="3562071"/>
            <a:ext cx="3463106" cy="479425"/>
          </a:xfrm>
          <a:prstGeom prst="rect">
            <a:avLst/>
          </a:prstGeom>
        </p:spPr>
        <p:txBody>
          <a:bodyPr anchor="t" rtlCol="false" tIns="0" lIns="0" bIns="0" rIns="0">
            <a:spAutoFit/>
          </a:bodyPr>
          <a:lstStyle/>
          <a:p>
            <a:pPr algn="ctr">
              <a:lnSpc>
                <a:spcPts val="3500"/>
              </a:lnSpc>
              <a:spcBef>
                <a:spcPct val="0"/>
              </a:spcBef>
            </a:pPr>
            <a:r>
              <a:rPr lang="en-US" b="true" sz="2500" spc="250">
                <a:solidFill>
                  <a:srgbClr val="3F2305"/>
                </a:solidFill>
                <a:latin typeface="Gabriel Sans Bold"/>
                <a:ea typeface="Gabriel Sans Bold"/>
                <a:cs typeface="Gabriel Sans Bold"/>
                <a:sym typeface="Gabriel Sans Bold"/>
              </a:rPr>
              <a:t>Euston Tan</a:t>
            </a:r>
          </a:p>
        </p:txBody>
      </p:sp>
      <p:sp>
        <p:nvSpPr>
          <p:cNvPr name="TextBox 6" id="6"/>
          <p:cNvSpPr txBox="true"/>
          <p:nvPr/>
        </p:nvSpPr>
        <p:spPr>
          <a:xfrm rot="0">
            <a:off x="9144000" y="7971610"/>
            <a:ext cx="3463106" cy="479425"/>
          </a:xfrm>
          <a:prstGeom prst="rect">
            <a:avLst/>
          </a:prstGeom>
        </p:spPr>
        <p:txBody>
          <a:bodyPr anchor="t" rtlCol="false" tIns="0" lIns="0" bIns="0" rIns="0">
            <a:spAutoFit/>
          </a:bodyPr>
          <a:lstStyle/>
          <a:p>
            <a:pPr algn="ctr">
              <a:lnSpc>
                <a:spcPts val="3500"/>
              </a:lnSpc>
              <a:spcBef>
                <a:spcPct val="0"/>
              </a:spcBef>
            </a:pPr>
            <a:r>
              <a:rPr lang="en-US" b="true" sz="2500" spc="250">
                <a:solidFill>
                  <a:srgbClr val="3F2305"/>
                </a:solidFill>
                <a:latin typeface="Gabriel Sans Bold"/>
                <a:ea typeface="Gabriel Sans Bold"/>
                <a:cs typeface="Gabriel Sans Bold"/>
                <a:sym typeface="Gabriel Sans Bold"/>
              </a:rPr>
              <a:t>Justin Wen</a:t>
            </a:r>
          </a:p>
        </p:txBody>
      </p:sp>
      <p:sp>
        <p:nvSpPr>
          <p:cNvPr name="TextBox 7" id="7"/>
          <p:cNvSpPr txBox="true"/>
          <p:nvPr/>
        </p:nvSpPr>
        <p:spPr>
          <a:xfrm rot="0">
            <a:off x="14139217" y="3562071"/>
            <a:ext cx="3463106" cy="479425"/>
          </a:xfrm>
          <a:prstGeom prst="rect">
            <a:avLst/>
          </a:prstGeom>
        </p:spPr>
        <p:txBody>
          <a:bodyPr anchor="t" rtlCol="false" tIns="0" lIns="0" bIns="0" rIns="0">
            <a:spAutoFit/>
          </a:bodyPr>
          <a:lstStyle/>
          <a:p>
            <a:pPr algn="ctr">
              <a:lnSpc>
                <a:spcPts val="3500"/>
              </a:lnSpc>
              <a:spcBef>
                <a:spcPct val="0"/>
              </a:spcBef>
            </a:pPr>
            <a:r>
              <a:rPr lang="en-US" b="true" sz="2500" spc="250">
                <a:solidFill>
                  <a:srgbClr val="3F2305"/>
                </a:solidFill>
                <a:latin typeface="Gabriel Sans Bold"/>
                <a:ea typeface="Gabriel Sans Bold"/>
                <a:cs typeface="Gabriel Sans Bold"/>
                <a:sym typeface="Gabriel Sans Bold"/>
              </a:rPr>
              <a:t>Boston Tan</a:t>
            </a:r>
          </a:p>
        </p:txBody>
      </p:sp>
      <p:sp>
        <p:nvSpPr>
          <p:cNvPr name="TextBox 8" id="8"/>
          <p:cNvSpPr txBox="true"/>
          <p:nvPr/>
        </p:nvSpPr>
        <p:spPr>
          <a:xfrm rot="0">
            <a:off x="14139217" y="7971610"/>
            <a:ext cx="3463106" cy="479425"/>
          </a:xfrm>
          <a:prstGeom prst="rect">
            <a:avLst/>
          </a:prstGeom>
        </p:spPr>
        <p:txBody>
          <a:bodyPr anchor="t" rtlCol="false" tIns="0" lIns="0" bIns="0" rIns="0">
            <a:spAutoFit/>
          </a:bodyPr>
          <a:lstStyle/>
          <a:p>
            <a:pPr algn="ctr">
              <a:lnSpc>
                <a:spcPts val="3500"/>
              </a:lnSpc>
              <a:spcBef>
                <a:spcPct val="0"/>
              </a:spcBef>
            </a:pPr>
            <a:r>
              <a:rPr lang="en-US" b="true" sz="2500" spc="250">
                <a:solidFill>
                  <a:srgbClr val="3F2305"/>
                </a:solidFill>
                <a:latin typeface="Gabriel Sans Bold"/>
                <a:ea typeface="Gabriel Sans Bold"/>
                <a:cs typeface="Gabriel Sans Bold"/>
                <a:sym typeface="Gabriel Sans Bold"/>
              </a:rPr>
              <a:t>Zhou Yan</a:t>
            </a:r>
          </a:p>
        </p:txBody>
      </p:sp>
      <p:sp>
        <p:nvSpPr>
          <p:cNvPr name="TextBox 9" id="9"/>
          <p:cNvSpPr txBox="true"/>
          <p:nvPr/>
        </p:nvSpPr>
        <p:spPr>
          <a:xfrm rot="0">
            <a:off x="9144000" y="4181831"/>
            <a:ext cx="3463106" cy="436880"/>
          </a:xfrm>
          <a:prstGeom prst="rect">
            <a:avLst/>
          </a:prstGeom>
        </p:spPr>
        <p:txBody>
          <a:bodyPr anchor="t" rtlCol="false" tIns="0" lIns="0" bIns="0" rIns="0">
            <a:spAutoFit/>
          </a:bodyPr>
          <a:lstStyle/>
          <a:p>
            <a:pPr algn="ctr">
              <a:lnSpc>
                <a:spcPts val="3220"/>
              </a:lnSpc>
              <a:spcBef>
                <a:spcPct val="0"/>
              </a:spcBef>
            </a:pPr>
            <a:r>
              <a:rPr lang="en-US" sz="2300" spc="230">
                <a:solidFill>
                  <a:srgbClr val="3F2305"/>
                </a:solidFill>
                <a:latin typeface="Gabriel Sans Condensed"/>
                <a:ea typeface="Gabriel Sans Condensed"/>
                <a:cs typeface="Gabriel Sans Condensed"/>
                <a:sym typeface="Gabriel Sans Condensed"/>
              </a:rPr>
              <a:t> Coder/Ideator</a:t>
            </a:r>
          </a:p>
        </p:txBody>
      </p:sp>
      <p:sp>
        <p:nvSpPr>
          <p:cNvPr name="TextBox 10" id="10"/>
          <p:cNvSpPr txBox="true"/>
          <p:nvPr/>
        </p:nvSpPr>
        <p:spPr>
          <a:xfrm rot="0">
            <a:off x="9144000" y="8591370"/>
            <a:ext cx="3463106" cy="436880"/>
          </a:xfrm>
          <a:prstGeom prst="rect">
            <a:avLst/>
          </a:prstGeom>
        </p:spPr>
        <p:txBody>
          <a:bodyPr anchor="t" rtlCol="false" tIns="0" lIns="0" bIns="0" rIns="0">
            <a:spAutoFit/>
          </a:bodyPr>
          <a:lstStyle/>
          <a:p>
            <a:pPr algn="ctr">
              <a:lnSpc>
                <a:spcPts val="3220"/>
              </a:lnSpc>
              <a:spcBef>
                <a:spcPct val="0"/>
              </a:spcBef>
            </a:pPr>
            <a:r>
              <a:rPr lang="en-US" sz="2300" spc="230">
                <a:solidFill>
                  <a:srgbClr val="3F2305"/>
                </a:solidFill>
                <a:latin typeface="Gabriel Sans Condensed"/>
                <a:ea typeface="Gabriel Sans Condensed"/>
                <a:cs typeface="Gabriel Sans Condensed"/>
                <a:sym typeface="Gabriel Sans Condensed"/>
              </a:rPr>
              <a:t>Music designer/ Coder</a:t>
            </a:r>
          </a:p>
        </p:txBody>
      </p:sp>
      <p:sp>
        <p:nvSpPr>
          <p:cNvPr name="TextBox 11" id="11"/>
          <p:cNvSpPr txBox="true"/>
          <p:nvPr/>
        </p:nvSpPr>
        <p:spPr>
          <a:xfrm rot="0">
            <a:off x="14139217" y="4181831"/>
            <a:ext cx="3463106" cy="436880"/>
          </a:xfrm>
          <a:prstGeom prst="rect">
            <a:avLst/>
          </a:prstGeom>
        </p:spPr>
        <p:txBody>
          <a:bodyPr anchor="t" rtlCol="false" tIns="0" lIns="0" bIns="0" rIns="0">
            <a:spAutoFit/>
          </a:bodyPr>
          <a:lstStyle/>
          <a:p>
            <a:pPr algn="ctr">
              <a:lnSpc>
                <a:spcPts val="3220"/>
              </a:lnSpc>
              <a:spcBef>
                <a:spcPct val="0"/>
              </a:spcBef>
            </a:pPr>
            <a:r>
              <a:rPr lang="en-US" sz="2300" spc="230">
                <a:solidFill>
                  <a:srgbClr val="3F2305"/>
                </a:solidFill>
                <a:latin typeface="Gabriel Sans Condensed"/>
                <a:ea typeface="Gabriel Sans Condensed"/>
                <a:cs typeface="Gabriel Sans Condensed"/>
                <a:sym typeface="Gabriel Sans Condensed"/>
              </a:rPr>
              <a:t>Coder/Designer</a:t>
            </a:r>
          </a:p>
        </p:txBody>
      </p:sp>
      <p:sp>
        <p:nvSpPr>
          <p:cNvPr name="TextBox 12" id="12"/>
          <p:cNvSpPr txBox="true"/>
          <p:nvPr/>
        </p:nvSpPr>
        <p:spPr>
          <a:xfrm rot="0">
            <a:off x="14139217" y="8591370"/>
            <a:ext cx="3463106" cy="836930"/>
          </a:xfrm>
          <a:prstGeom prst="rect">
            <a:avLst/>
          </a:prstGeom>
        </p:spPr>
        <p:txBody>
          <a:bodyPr anchor="t" rtlCol="false" tIns="0" lIns="0" bIns="0" rIns="0">
            <a:spAutoFit/>
          </a:bodyPr>
          <a:lstStyle/>
          <a:p>
            <a:pPr algn="ctr">
              <a:lnSpc>
                <a:spcPts val="3220"/>
              </a:lnSpc>
              <a:spcBef>
                <a:spcPct val="0"/>
              </a:spcBef>
            </a:pPr>
            <a:r>
              <a:rPr lang="en-US" sz="2300" spc="230">
                <a:solidFill>
                  <a:srgbClr val="3F2305"/>
                </a:solidFill>
                <a:latin typeface="Gabriel Sans Condensed"/>
                <a:ea typeface="Gabriel Sans Condensed"/>
                <a:cs typeface="Gabriel Sans Condensed"/>
                <a:sym typeface="Gabriel Sans Condensed"/>
              </a:rPr>
              <a:t>Product Tester</a:t>
            </a:r>
          </a:p>
          <a:p>
            <a:pPr algn="ctr">
              <a:lnSpc>
                <a:spcPts val="322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EEEA"/>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3713059" cy="3606309"/>
          </a:xfrm>
          <a:custGeom>
            <a:avLst/>
            <a:gdLst/>
            <a:ahLst/>
            <a:cxnLst/>
            <a:rect r="r" b="b" t="t" l="l"/>
            <a:pathLst>
              <a:path h="3606309" w="3713059">
                <a:moveTo>
                  <a:pt x="3713059" y="3606309"/>
                </a:moveTo>
                <a:lnTo>
                  <a:pt x="0" y="3606309"/>
                </a:lnTo>
                <a:lnTo>
                  <a:pt x="0" y="0"/>
                </a:lnTo>
                <a:lnTo>
                  <a:pt x="3713059" y="0"/>
                </a:lnTo>
                <a:lnTo>
                  <a:pt x="3713059" y="360630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261849" y="1180872"/>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261849" y="3207374"/>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61849" y="5143500"/>
            <a:ext cx="616420" cy="616420"/>
          </a:xfrm>
          <a:custGeom>
            <a:avLst/>
            <a:gdLst/>
            <a:ahLst/>
            <a:cxnLst/>
            <a:rect r="r" b="b" t="t" l="l"/>
            <a:pathLst>
              <a:path h="616420" w="616420">
                <a:moveTo>
                  <a:pt x="0" y="0"/>
                </a:moveTo>
                <a:lnTo>
                  <a:pt x="616420" y="0"/>
                </a:lnTo>
                <a:lnTo>
                  <a:pt x="616420" y="616420"/>
                </a:lnTo>
                <a:lnTo>
                  <a:pt x="0" y="616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a:off x="4093554" y="9277350"/>
            <a:ext cx="14527936" cy="0"/>
          </a:xfrm>
          <a:prstGeom prst="line">
            <a:avLst/>
          </a:prstGeom>
          <a:ln cap="flat" w="38100">
            <a:solidFill>
              <a:srgbClr val="776B5D"/>
            </a:solidFill>
            <a:prstDash val="solid"/>
            <a:headEnd type="oval" len="lg" w="lg"/>
            <a:tailEnd type="none" len="sm" w="sm"/>
          </a:ln>
        </p:spPr>
      </p:sp>
      <p:sp>
        <p:nvSpPr>
          <p:cNvPr name="Freeform 7" id="7"/>
          <p:cNvSpPr/>
          <p:nvPr/>
        </p:nvSpPr>
        <p:spPr>
          <a:xfrm flipH="false" flipV="false" rot="0">
            <a:off x="1856530" y="2096159"/>
            <a:ext cx="5366434" cy="5366434"/>
          </a:xfrm>
          <a:custGeom>
            <a:avLst/>
            <a:gdLst/>
            <a:ahLst/>
            <a:cxnLst/>
            <a:rect r="r" b="b" t="t" l="l"/>
            <a:pathLst>
              <a:path h="5366434" w="5366434">
                <a:moveTo>
                  <a:pt x="0" y="0"/>
                </a:moveTo>
                <a:lnTo>
                  <a:pt x="5366433" y="0"/>
                </a:lnTo>
                <a:lnTo>
                  <a:pt x="5366433" y="5366434"/>
                </a:lnTo>
                <a:lnTo>
                  <a:pt x="0" y="5366434"/>
                </a:lnTo>
                <a:lnTo>
                  <a:pt x="0" y="0"/>
                </a:lnTo>
                <a:close/>
              </a:path>
            </a:pathLst>
          </a:custGeom>
          <a:blipFill>
            <a:blip r:embed="rId7"/>
            <a:stretch>
              <a:fillRect l="0" t="0" r="0" b="0"/>
            </a:stretch>
          </a:blipFill>
        </p:spPr>
      </p:sp>
      <p:sp>
        <p:nvSpPr>
          <p:cNvPr name="TextBox 8" id="8"/>
          <p:cNvSpPr txBox="true"/>
          <p:nvPr/>
        </p:nvSpPr>
        <p:spPr>
          <a:xfrm rot="0">
            <a:off x="1550886" y="7962900"/>
            <a:ext cx="15708414" cy="1295400"/>
          </a:xfrm>
          <a:prstGeom prst="rect">
            <a:avLst/>
          </a:prstGeom>
        </p:spPr>
        <p:txBody>
          <a:bodyPr anchor="t" rtlCol="false" tIns="0" lIns="0" bIns="0" rIns="0">
            <a:spAutoFit/>
          </a:bodyPr>
          <a:lstStyle/>
          <a:p>
            <a:pPr algn="just">
              <a:lnSpc>
                <a:spcPts val="9900"/>
              </a:lnSpc>
            </a:pPr>
            <a:r>
              <a:rPr lang="en-US" sz="9000">
                <a:solidFill>
                  <a:srgbClr val="3F2305"/>
                </a:solidFill>
                <a:latin typeface="Archive"/>
                <a:ea typeface="Archive"/>
                <a:cs typeface="Archive"/>
                <a:sym typeface="Archive"/>
              </a:rPr>
              <a:t>ABOUT HCHQ</a:t>
            </a:r>
          </a:p>
        </p:txBody>
      </p:sp>
      <p:sp>
        <p:nvSpPr>
          <p:cNvPr name="TextBox 9" id="9"/>
          <p:cNvSpPr txBox="true"/>
          <p:nvPr/>
        </p:nvSpPr>
        <p:spPr>
          <a:xfrm rot="0">
            <a:off x="8205740" y="1223017"/>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What is HCHQ?</a:t>
            </a:r>
          </a:p>
        </p:txBody>
      </p:sp>
      <p:sp>
        <p:nvSpPr>
          <p:cNvPr name="TextBox 10" id="10"/>
          <p:cNvSpPr txBox="true"/>
          <p:nvPr/>
        </p:nvSpPr>
        <p:spPr>
          <a:xfrm rot="0">
            <a:off x="8205740" y="3249520"/>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Who is HCHQ for ?</a:t>
            </a:r>
          </a:p>
        </p:txBody>
      </p:sp>
      <p:sp>
        <p:nvSpPr>
          <p:cNvPr name="TextBox 11" id="11"/>
          <p:cNvSpPr txBox="true"/>
          <p:nvPr/>
        </p:nvSpPr>
        <p:spPr>
          <a:xfrm rot="0">
            <a:off x="8205740" y="1683409"/>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An interactive game regarding history that aims to be a </a:t>
            </a:r>
            <a:r>
              <a:rPr lang="en-US" b="true" sz="2000" spc="200">
                <a:solidFill>
                  <a:srgbClr val="3F2305"/>
                </a:solidFill>
                <a:latin typeface="Gabriel Sans Condensed Bold"/>
                <a:ea typeface="Gabriel Sans Condensed Bold"/>
                <a:cs typeface="Gabriel Sans Condensed Bold"/>
                <a:sym typeface="Gabriel Sans Condensed Bold"/>
              </a:rPr>
              <a:t>fun and interactive </a:t>
            </a:r>
            <a:r>
              <a:rPr lang="en-US" sz="2000" spc="200">
                <a:solidFill>
                  <a:srgbClr val="3F2305"/>
                </a:solidFill>
                <a:latin typeface="Gabriel Sans Condensed"/>
                <a:ea typeface="Gabriel Sans Condensed"/>
                <a:cs typeface="Gabriel Sans Condensed"/>
                <a:sym typeface="Gabriel Sans Condensed"/>
              </a:rPr>
              <a:t>experience for students.</a:t>
            </a:r>
          </a:p>
        </p:txBody>
      </p:sp>
      <p:sp>
        <p:nvSpPr>
          <p:cNvPr name="TextBox 12" id="12"/>
          <p:cNvSpPr txBox="true"/>
          <p:nvPr/>
        </p:nvSpPr>
        <p:spPr>
          <a:xfrm rot="0">
            <a:off x="8205740" y="3705449"/>
            <a:ext cx="9053560" cy="739774"/>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HCHQ is for people of </a:t>
            </a:r>
            <a:r>
              <a:rPr lang="en-US" b="true" sz="2000" spc="200">
                <a:solidFill>
                  <a:srgbClr val="3F2305"/>
                </a:solidFill>
                <a:latin typeface="Gabriel Sans Condensed Bold"/>
                <a:ea typeface="Gabriel Sans Condensed Bold"/>
                <a:cs typeface="Gabriel Sans Condensed Bold"/>
                <a:sym typeface="Gabriel Sans Condensed Bold"/>
              </a:rPr>
              <a:t>all ages</a:t>
            </a:r>
            <a:r>
              <a:rPr lang="en-US" sz="2000" spc="200">
                <a:solidFill>
                  <a:srgbClr val="3F2305"/>
                </a:solidFill>
                <a:latin typeface="Gabriel Sans Condensed"/>
                <a:ea typeface="Gabriel Sans Condensed"/>
                <a:cs typeface="Gabriel Sans Condensed"/>
                <a:sym typeface="Gabriel Sans Condensed"/>
              </a:rPr>
              <a:t> who wish to learn more about Hwa Chong’s rich culture since 1919. </a:t>
            </a:r>
          </a:p>
        </p:txBody>
      </p:sp>
      <p:sp>
        <p:nvSpPr>
          <p:cNvPr name="TextBox 13" id="13"/>
          <p:cNvSpPr txBox="true"/>
          <p:nvPr/>
        </p:nvSpPr>
        <p:spPr>
          <a:xfrm rot="0">
            <a:off x="8205740" y="5185645"/>
            <a:ext cx="9053560" cy="436880"/>
          </a:xfrm>
          <a:prstGeom prst="rect">
            <a:avLst/>
          </a:prstGeom>
        </p:spPr>
        <p:txBody>
          <a:bodyPr anchor="t" rtlCol="false" tIns="0" lIns="0" bIns="0" rIns="0">
            <a:spAutoFit/>
          </a:bodyPr>
          <a:lstStyle/>
          <a:p>
            <a:pPr algn="l">
              <a:lnSpc>
                <a:spcPts val="3220"/>
              </a:lnSpc>
              <a:spcBef>
                <a:spcPct val="0"/>
              </a:spcBef>
            </a:pPr>
            <a:r>
              <a:rPr lang="en-US" b="true" sz="2300" spc="230">
                <a:solidFill>
                  <a:srgbClr val="3F2305"/>
                </a:solidFill>
                <a:latin typeface="Gabriel Sans Bold"/>
                <a:ea typeface="Gabriel Sans Bold"/>
                <a:cs typeface="Gabriel Sans Bold"/>
                <a:sym typeface="Gabriel Sans Bold"/>
              </a:rPr>
              <a:t>Our Objective </a:t>
            </a:r>
          </a:p>
        </p:txBody>
      </p:sp>
      <p:sp>
        <p:nvSpPr>
          <p:cNvPr name="TextBox 14" id="14"/>
          <p:cNvSpPr txBox="true"/>
          <p:nvPr/>
        </p:nvSpPr>
        <p:spPr>
          <a:xfrm rot="0">
            <a:off x="8205740" y="5641575"/>
            <a:ext cx="9053560" cy="387349"/>
          </a:xfrm>
          <a:prstGeom prst="rect">
            <a:avLst/>
          </a:prstGeom>
        </p:spPr>
        <p:txBody>
          <a:bodyPr anchor="t" rtlCol="false" tIns="0" lIns="0" bIns="0" rIns="0">
            <a:spAutoFit/>
          </a:bodyPr>
          <a:lstStyle/>
          <a:p>
            <a:pPr algn="just">
              <a:lnSpc>
                <a:spcPts val="2800"/>
              </a:lnSpc>
              <a:spcBef>
                <a:spcPct val="0"/>
              </a:spcBef>
            </a:pPr>
            <a:r>
              <a:rPr lang="en-US" sz="2000" spc="200">
                <a:solidFill>
                  <a:srgbClr val="3F2305"/>
                </a:solidFill>
                <a:latin typeface="Gabriel Sans Condensed"/>
                <a:ea typeface="Gabriel Sans Condensed"/>
                <a:cs typeface="Gabriel Sans Condensed"/>
                <a:sym typeface="Gabriel Sans Condensed"/>
              </a:rPr>
              <a:t>We wish to make learning more </a:t>
            </a:r>
            <a:r>
              <a:rPr lang="en-US" b="true" sz="2000" spc="200">
                <a:solidFill>
                  <a:srgbClr val="3F2305"/>
                </a:solidFill>
                <a:latin typeface="Gabriel Sans Condensed Bold"/>
                <a:ea typeface="Gabriel Sans Condensed Bold"/>
                <a:cs typeface="Gabriel Sans Condensed Bold"/>
                <a:sym typeface="Gabriel Sans Condensed Bold"/>
              </a:rPr>
              <a:t>fun</a:t>
            </a:r>
            <a:r>
              <a:rPr lang="en-US" sz="2000" spc="200">
                <a:solidFill>
                  <a:srgbClr val="3F2305"/>
                </a:solidFill>
                <a:latin typeface="Gabriel Sans Condensed"/>
                <a:ea typeface="Gabriel Sans Condensed"/>
                <a:cs typeface="Gabriel Sans Condensed"/>
                <a:sym typeface="Gabriel Sans Condensed"/>
              </a:rPr>
              <a:t> and </a:t>
            </a:r>
            <a:r>
              <a:rPr lang="en-US" b="true" sz="2000" spc="200">
                <a:solidFill>
                  <a:srgbClr val="3F2305"/>
                </a:solidFill>
                <a:latin typeface="Gabriel Sans Condensed Bold"/>
                <a:ea typeface="Gabriel Sans Condensed Bold"/>
                <a:cs typeface="Gabriel Sans Condensed Bold"/>
                <a:sym typeface="Gabriel Sans Condensed Bold"/>
              </a:rPr>
              <a:t>no longer</a:t>
            </a:r>
            <a:r>
              <a:rPr lang="en-US" sz="2000" spc="200">
                <a:solidFill>
                  <a:srgbClr val="3F2305"/>
                </a:solidFill>
                <a:latin typeface="Gabriel Sans Condensed"/>
                <a:ea typeface="Gabriel Sans Condensed"/>
                <a:cs typeface="Gabriel Sans Condensed"/>
                <a:sym typeface="Gabriel Sans Condensed"/>
              </a:rPr>
              <a:t> just for results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699599" y="2670801"/>
            <a:ext cx="11301259" cy="4746529"/>
          </a:xfrm>
          <a:custGeom>
            <a:avLst/>
            <a:gdLst/>
            <a:ahLst/>
            <a:cxnLst/>
            <a:rect r="r" b="b" t="t" l="l"/>
            <a:pathLst>
              <a:path h="4746529" w="11301259">
                <a:moveTo>
                  <a:pt x="0" y="0"/>
                </a:moveTo>
                <a:lnTo>
                  <a:pt x="11301259" y="0"/>
                </a:lnTo>
                <a:lnTo>
                  <a:pt x="11301259" y="4746529"/>
                </a:lnTo>
                <a:lnTo>
                  <a:pt x="0" y="4746529"/>
                </a:lnTo>
                <a:lnTo>
                  <a:pt x="0" y="0"/>
                </a:lnTo>
                <a:close/>
              </a:path>
            </a:pathLst>
          </a:custGeom>
          <a:blipFill>
            <a:blip r:embed="rId3"/>
            <a:stretch>
              <a:fillRect l="0" t="0" r="0" b="0"/>
            </a:stretch>
          </a:blipFill>
        </p:spPr>
      </p:sp>
      <p:sp>
        <p:nvSpPr>
          <p:cNvPr name="TextBox 6" id="6"/>
          <p:cNvSpPr txBox="true"/>
          <p:nvPr/>
        </p:nvSpPr>
        <p:spPr>
          <a:xfrm rot="0">
            <a:off x="888501" y="1104900"/>
            <a:ext cx="16510999"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SURVEYS</a:t>
            </a:r>
          </a:p>
        </p:txBody>
      </p:sp>
      <p:sp>
        <p:nvSpPr>
          <p:cNvPr name="TextBox 7" id="7"/>
          <p:cNvSpPr txBox="true"/>
          <p:nvPr/>
        </p:nvSpPr>
        <p:spPr>
          <a:xfrm rot="0">
            <a:off x="6219075" y="8778875"/>
            <a:ext cx="8262307" cy="4794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Students find lessons </a:t>
            </a:r>
            <a:r>
              <a:rPr lang="en-US" b="true" sz="2500" spc="250">
                <a:solidFill>
                  <a:srgbClr val="3F2305"/>
                </a:solidFill>
                <a:latin typeface="Gabriel Sans Condensed Bold"/>
                <a:ea typeface="Gabriel Sans Condensed Bold"/>
                <a:cs typeface="Gabriel Sans Condensed Bold"/>
                <a:sym typeface="Gabriel Sans Condensed Bold"/>
              </a:rPr>
              <a:t>not</a:t>
            </a:r>
            <a:r>
              <a:rPr lang="en-US" sz="2500" spc="250">
                <a:solidFill>
                  <a:srgbClr val="3F2305"/>
                </a:solidFill>
                <a:latin typeface="Gabriel Sans Condensed"/>
                <a:ea typeface="Gabriel Sans Condensed"/>
                <a:cs typeface="Gabriel Sans Condensed"/>
                <a:sym typeface="Gabriel Sans Condensed"/>
              </a:rPr>
              <a:t> engaging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699599" y="2770236"/>
            <a:ext cx="11301259" cy="4746529"/>
          </a:xfrm>
          <a:custGeom>
            <a:avLst/>
            <a:gdLst/>
            <a:ahLst/>
            <a:cxnLst/>
            <a:rect r="r" b="b" t="t" l="l"/>
            <a:pathLst>
              <a:path h="4746529" w="11301259">
                <a:moveTo>
                  <a:pt x="0" y="0"/>
                </a:moveTo>
                <a:lnTo>
                  <a:pt x="11301259" y="0"/>
                </a:lnTo>
                <a:lnTo>
                  <a:pt x="11301259" y="4746528"/>
                </a:lnTo>
                <a:lnTo>
                  <a:pt x="0" y="4746528"/>
                </a:lnTo>
                <a:lnTo>
                  <a:pt x="0" y="0"/>
                </a:lnTo>
                <a:close/>
              </a:path>
            </a:pathLst>
          </a:custGeom>
          <a:blipFill>
            <a:blip r:embed="rId3"/>
            <a:stretch>
              <a:fillRect l="0" t="0" r="0" b="0"/>
            </a:stretch>
          </a:blipFill>
        </p:spPr>
      </p:sp>
      <p:sp>
        <p:nvSpPr>
          <p:cNvPr name="TextBox 6" id="6"/>
          <p:cNvSpPr txBox="true"/>
          <p:nvPr/>
        </p:nvSpPr>
        <p:spPr>
          <a:xfrm rot="0">
            <a:off x="888501" y="1104900"/>
            <a:ext cx="16510999"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SURVEYS</a:t>
            </a:r>
          </a:p>
        </p:txBody>
      </p:sp>
      <p:sp>
        <p:nvSpPr>
          <p:cNvPr name="TextBox 7" id="7"/>
          <p:cNvSpPr txBox="true"/>
          <p:nvPr/>
        </p:nvSpPr>
        <p:spPr>
          <a:xfrm rot="0">
            <a:off x="6219075" y="8778875"/>
            <a:ext cx="8262307" cy="4794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Students</a:t>
            </a:r>
            <a:r>
              <a:rPr lang="en-US" b="true" sz="2500" spc="250">
                <a:solidFill>
                  <a:srgbClr val="3F2305"/>
                </a:solidFill>
                <a:latin typeface="Gabriel Sans Condensed Bold"/>
                <a:ea typeface="Gabriel Sans Condensed Bold"/>
                <a:cs typeface="Gabriel Sans Condensed Bold"/>
                <a:sym typeface="Gabriel Sans Condensed Bold"/>
              </a:rPr>
              <a:t> enjoy</a:t>
            </a:r>
            <a:r>
              <a:rPr lang="en-US" sz="2500" spc="250">
                <a:solidFill>
                  <a:srgbClr val="3F2305"/>
                </a:solidFill>
                <a:latin typeface="Gabriel Sans Condensed"/>
                <a:ea typeface="Gabriel Sans Condensed"/>
                <a:cs typeface="Gabriel Sans Condensed"/>
                <a:sym typeface="Gabriel Sans Condensed"/>
              </a:rPr>
              <a:t> interactive lessons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0" y="2670801"/>
            <a:ext cx="3768063" cy="6587499"/>
            <a:chOff x="0" y="0"/>
            <a:chExt cx="583772" cy="1020576"/>
          </a:xfrm>
        </p:grpSpPr>
        <p:sp>
          <p:nvSpPr>
            <p:cNvPr name="Freeform 3" id="3"/>
            <p:cNvSpPr/>
            <p:nvPr/>
          </p:nvSpPr>
          <p:spPr>
            <a:xfrm flipH="false" flipV="false" rot="0">
              <a:off x="0" y="0"/>
              <a:ext cx="583772" cy="1020576"/>
            </a:xfrm>
            <a:custGeom>
              <a:avLst/>
              <a:gdLst/>
              <a:ahLst/>
              <a:cxnLst/>
              <a:rect r="r" b="b" t="t" l="l"/>
              <a:pathLst>
                <a:path h="1020576" w="583772">
                  <a:moveTo>
                    <a:pt x="0" y="0"/>
                  </a:moveTo>
                  <a:lnTo>
                    <a:pt x="583772" y="0"/>
                  </a:lnTo>
                  <a:lnTo>
                    <a:pt x="583772" y="1020576"/>
                  </a:lnTo>
                  <a:lnTo>
                    <a:pt x="0" y="1020576"/>
                  </a:lnTo>
                  <a:close/>
                </a:path>
              </a:pathLst>
            </a:custGeom>
            <a:blipFill>
              <a:blip r:embed="rId2"/>
              <a:stretch>
                <a:fillRect l="-8238" t="0" r="-8238" b="0"/>
              </a:stretch>
            </a:blipFill>
            <a:ln cap="sq">
              <a:noFill/>
              <a:prstDash val="solid"/>
              <a:miter/>
            </a:ln>
          </p:spPr>
        </p:sp>
      </p:grpSp>
      <p:sp>
        <p:nvSpPr>
          <p:cNvPr name="AutoShape 4" id="4"/>
          <p:cNvSpPr/>
          <p:nvPr/>
        </p:nvSpPr>
        <p:spPr>
          <a:xfrm flipH="true" flipV="true">
            <a:off x="729251" y="0"/>
            <a:ext cx="0" cy="2335379"/>
          </a:xfrm>
          <a:prstGeom prst="line">
            <a:avLst/>
          </a:prstGeom>
          <a:ln cap="flat" w="38100">
            <a:solidFill>
              <a:srgbClr val="000000"/>
            </a:solidFill>
            <a:prstDash val="solid"/>
            <a:headEnd type="oval" len="lg" w="lg"/>
            <a:tailEnd type="none" len="sm" w="sm"/>
          </a:ln>
        </p:spPr>
      </p:sp>
      <p:sp>
        <p:nvSpPr>
          <p:cNvPr name="Freeform 5" id="5"/>
          <p:cNvSpPr/>
          <p:nvPr/>
        </p:nvSpPr>
        <p:spPr>
          <a:xfrm flipH="false" flipV="false" rot="0">
            <a:off x="4699599" y="2770236"/>
            <a:ext cx="11301259" cy="4746529"/>
          </a:xfrm>
          <a:custGeom>
            <a:avLst/>
            <a:gdLst/>
            <a:ahLst/>
            <a:cxnLst/>
            <a:rect r="r" b="b" t="t" l="l"/>
            <a:pathLst>
              <a:path h="4746529" w="11301259">
                <a:moveTo>
                  <a:pt x="0" y="0"/>
                </a:moveTo>
                <a:lnTo>
                  <a:pt x="11301259" y="0"/>
                </a:lnTo>
                <a:lnTo>
                  <a:pt x="11301259" y="4746528"/>
                </a:lnTo>
                <a:lnTo>
                  <a:pt x="0" y="4746528"/>
                </a:lnTo>
                <a:lnTo>
                  <a:pt x="0" y="0"/>
                </a:lnTo>
                <a:close/>
              </a:path>
            </a:pathLst>
          </a:custGeom>
          <a:blipFill>
            <a:blip r:embed="rId3"/>
            <a:stretch>
              <a:fillRect l="0" t="0" r="0" b="0"/>
            </a:stretch>
          </a:blipFill>
        </p:spPr>
      </p:sp>
      <p:sp>
        <p:nvSpPr>
          <p:cNvPr name="TextBox 6" id="6"/>
          <p:cNvSpPr txBox="true"/>
          <p:nvPr/>
        </p:nvSpPr>
        <p:spPr>
          <a:xfrm rot="0">
            <a:off x="888501" y="1104900"/>
            <a:ext cx="16510999" cy="1295400"/>
          </a:xfrm>
          <a:prstGeom prst="rect">
            <a:avLst/>
          </a:prstGeom>
        </p:spPr>
        <p:txBody>
          <a:bodyPr anchor="t" rtlCol="false" tIns="0" lIns="0" bIns="0" rIns="0">
            <a:spAutoFit/>
          </a:bodyPr>
          <a:lstStyle/>
          <a:p>
            <a:pPr algn="l">
              <a:lnSpc>
                <a:spcPts val="9900"/>
              </a:lnSpc>
            </a:pPr>
            <a:r>
              <a:rPr lang="en-US" sz="9000">
                <a:solidFill>
                  <a:srgbClr val="3F2305"/>
                </a:solidFill>
                <a:latin typeface="Archive"/>
                <a:ea typeface="Archive"/>
                <a:cs typeface="Archive"/>
                <a:sym typeface="Archive"/>
              </a:rPr>
              <a:t>SURVEYS</a:t>
            </a:r>
          </a:p>
        </p:txBody>
      </p:sp>
      <p:sp>
        <p:nvSpPr>
          <p:cNvPr name="TextBox 7" id="7"/>
          <p:cNvSpPr txBox="true"/>
          <p:nvPr/>
        </p:nvSpPr>
        <p:spPr>
          <a:xfrm rot="0">
            <a:off x="6219075" y="8778875"/>
            <a:ext cx="8262307" cy="479425"/>
          </a:xfrm>
          <a:prstGeom prst="rect">
            <a:avLst/>
          </a:prstGeom>
        </p:spPr>
        <p:txBody>
          <a:bodyPr anchor="t" rtlCol="false" tIns="0" lIns="0" bIns="0" rIns="0">
            <a:spAutoFit/>
          </a:bodyPr>
          <a:lstStyle/>
          <a:p>
            <a:pPr algn="just">
              <a:lnSpc>
                <a:spcPts val="3500"/>
              </a:lnSpc>
              <a:spcBef>
                <a:spcPct val="0"/>
              </a:spcBef>
            </a:pPr>
            <a:r>
              <a:rPr lang="en-US" sz="2500" spc="250">
                <a:solidFill>
                  <a:srgbClr val="3F2305"/>
                </a:solidFill>
                <a:latin typeface="Gabriel Sans Condensed"/>
                <a:ea typeface="Gabriel Sans Condensed"/>
                <a:cs typeface="Gabriel Sans Condensed"/>
                <a:sym typeface="Gabriel Sans Condensed"/>
              </a:rPr>
              <a:t>Students find games </a:t>
            </a:r>
            <a:r>
              <a:rPr lang="en-US" b="true" sz="2500" spc="250">
                <a:solidFill>
                  <a:srgbClr val="3F2305"/>
                </a:solidFill>
                <a:latin typeface="Gabriel Sans Condensed Bold"/>
                <a:ea typeface="Gabriel Sans Condensed Bold"/>
                <a:cs typeface="Gabriel Sans Condensed Bold"/>
                <a:sym typeface="Gabriel Sans Condensed Bold"/>
              </a:rPr>
              <a:t>most</a:t>
            </a:r>
            <a:r>
              <a:rPr lang="en-US" sz="2500" spc="250">
                <a:solidFill>
                  <a:srgbClr val="3F2305"/>
                </a:solidFill>
                <a:latin typeface="Gabriel Sans Condensed"/>
                <a:ea typeface="Gabriel Sans Condensed"/>
                <a:cs typeface="Gabriel Sans Condensed"/>
                <a:sym typeface="Gabriel Sans Condensed"/>
              </a:rPr>
              <a:t> engaging.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10999975" y="0"/>
            <a:ext cx="7288025" cy="10287000"/>
            <a:chOff x="0" y="0"/>
            <a:chExt cx="730267" cy="1030768"/>
          </a:xfrm>
        </p:grpSpPr>
        <p:sp>
          <p:nvSpPr>
            <p:cNvPr name="Freeform 3" id="3"/>
            <p:cNvSpPr/>
            <p:nvPr/>
          </p:nvSpPr>
          <p:spPr>
            <a:xfrm flipH="false" flipV="false" rot="0">
              <a:off x="0" y="0"/>
              <a:ext cx="730267" cy="1030768"/>
            </a:xfrm>
            <a:custGeom>
              <a:avLst/>
              <a:gdLst/>
              <a:ahLst/>
              <a:cxnLst/>
              <a:rect r="r" b="b" t="t" l="l"/>
              <a:pathLst>
                <a:path h="1030768" w="730267">
                  <a:moveTo>
                    <a:pt x="0" y="0"/>
                  </a:moveTo>
                  <a:lnTo>
                    <a:pt x="730267" y="0"/>
                  </a:lnTo>
                  <a:lnTo>
                    <a:pt x="730267" y="1030768"/>
                  </a:lnTo>
                  <a:lnTo>
                    <a:pt x="0" y="1030768"/>
                  </a:lnTo>
                  <a:close/>
                </a:path>
              </a:pathLst>
            </a:custGeom>
            <a:blipFill>
              <a:blip r:embed="rId2"/>
              <a:stretch>
                <a:fillRect l="-77130" t="0" r="-34328" b="0"/>
              </a:stretch>
            </a:blipFill>
          </p:spPr>
        </p:sp>
      </p:grpSp>
      <p:sp>
        <p:nvSpPr>
          <p:cNvPr name="AutoShape 4" id="4"/>
          <p:cNvSpPr/>
          <p:nvPr/>
        </p:nvSpPr>
        <p:spPr>
          <a:xfrm>
            <a:off x="10337221" y="7562621"/>
            <a:ext cx="0" cy="2724379"/>
          </a:xfrm>
          <a:prstGeom prst="line">
            <a:avLst/>
          </a:prstGeom>
          <a:ln cap="flat" w="38100">
            <a:solidFill>
              <a:srgbClr val="000000"/>
            </a:solidFill>
            <a:prstDash val="solid"/>
            <a:headEnd type="oval" len="lg" w="lg"/>
            <a:tailEnd type="none" len="sm" w="sm"/>
          </a:ln>
        </p:spPr>
      </p:sp>
      <p:sp>
        <p:nvSpPr>
          <p:cNvPr name="TextBox 5" id="5"/>
          <p:cNvSpPr txBox="true"/>
          <p:nvPr/>
        </p:nvSpPr>
        <p:spPr>
          <a:xfrm rot="0">
            <a:off x="1028700" y="806200"/>
            <a:ext cx="9308521" cy="755651"/>
          </a:xfrm>
          <a:prstGeom prst="rect">
            <a:avLst/>
          </a:prstGeom>
        </p:spPr>
        <p:txBody>
          <a:bodyPr anchor="t" rtlCol="false" tIns="0" lIns="0" bIns="0" rIns="0">
            <a:spAutoFit/>
          </a:bodyPr>
          <a:lstStyle/>
          <a:p>
            <a:pPr algn="just">
              <a:lnSpc>
                <a:spcPts val="5599"/>
              </a:lnSpc>
              <a:spcBef>
                <a:spcPct val="0"/>
              </a:spcBef>
            </a:pPr>
            <a:r>
              <a:rPr lang="en-US" b="true" sz="3999" spc="399">
                <a:solidFill>
                  <a:srgbClr val="3F2305"/>
                </a:solidFill>
                <a:latin typeface="Gabriel Sans Condensed Bold"/>
                <a:ea typeface="Gabriel Sans Condensed Bold"/>
                <a:cs typeface="Gabriel Sans Condensed Bold"/>
                <a:sym typeface="Gabriel Sans Condensed Bold"/>
              </a:rPr>
              <a:t>Our research</a:t>
            </a:r>
          </a:p>
        </p:txBody>
      </p:sp>
      <p:sp>
        <p:nvSpPr>
          <p:cNvPr name="TextBox 6" id="6"/>
          <p:cNvSpPr txBox="true"/>
          <p:nvPr/>
        </p:nvSpPr>
        <p:spPr>
          <a:xfrm rot="0">
            <a:off x="1028700" y="8033000"/>
            <a:ext cx="8969159" cy="2552700"/>
          </a:xfrm>
          <a:prstGeom prst="rect">
            <a:avLst/>
          </a:prstGeom>
        </p:spPr>
        <p:txBody>
          <a:bodyPr anchor="t" rtlCol="false" tIns="0" lIns="0" bIns="0" rIns="0">
            <a:spAutoFit/>
          </a:bodyPr>
          <a:lstStyle/>
          <a:p>
            <a:pPr algn="r">
              <a:lnSpc>
                <a:spcPts val="9900"/>
              </a:lnSpc>
            </a:pPr>
            <a:r>
              <a:rPr lang="en-US" sz="9000">
                <a:solidFill>
                  <a:srgbClr val="3F2305"/>
                </a:solidFill>
                <a:latin typeface="Archive"/>
                <a:ea typeface="Archive"/>
                <a:cs typeface="Archive"/>
                <a:sym typeface="Archive"/>
              </a:rPr>
              <a:t>LITERATURE 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DAGv19TzNxk</dc:identifier>
  <dcterms:modified xsi:type="dcterms:W3CDTF">2011-08-01T06:04:30Z</dcterms:modified>
  <cp:revision>1</cp:revision>
  <dc:title>HCHQ : The slides</dc:title>
</cp:coreProperties>
</file>